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693" r:id="rId2"/>
    <p:sldId id="752" r:id="rId3"/>
    <p:sldId id="739" r:id="rId4"/>
    <p:sldId id="753" r:id="rId5"/>
    <p:sldId id="754" r:id="rId6"/>
    <p:sldId id="755" r:id="rId7"/>
    <p:sldId id="458" r:id="rId8"/>
    <p:sldId id="781" r:id="rId9"/>
    <p:sldId id="782" r:id="rId10"/>
    <p:sldId id="805" r:id="rId11"/>
    <p:sldId id="783" r:id="rId12"/>
    <p:sldId id="853" r:id="rId13"/>
    <p:sldId id="733" r:id="rId14"/>
    <p:sldId id="784" r:id="rId15"/>
    <p:sldId id="785" r:id="rId16"/>
    <p:sldId id="786" r:id="rId17"/>
    <p:sldId id="787" r:id="rId18"/>
    <p:sldId id="788" r:id="rId19"/>
    <p:sldId id="759" r:id="rId20"/>
    <p:sldId id="757" r:id="rId21"/>
    <p:sldId id="758" r:id="rId22"/>
    <p:sldId id="736" r:id="rId23"/>
    <p:sldId id="789" r:id="rId24"/>
    <p:sldId id="790" r:id="rId25"/>
    <p:sldId id="851" r:id="rId26"/>
    <p:sldId id="735" r:id="rId27"/>
    <p:sldId id="744" r:id="rId28"/>
    <p:sldId id="774" r:id="rId29"/>
    <p:sldId id="775" r:id="rId30"/>
    <p:sldId id="776" r:id="rId31"/>
    <p:sldId id="777" r:id="rId32"/>
    <p:sldId id="737" r:id="rId33"/>
    <p:sldId id="780" r:id="rId34"/>
    <p:sldId id="852" r:id="rId35"/>
    <p:sldId id="767" r:id="rId36"/>
    <p:sldId id="768" r:id="rId37"/>
    <p:sldId id="734" r:id="rId38"/>
    <p:sldId id="835" r:id="rId39"/>
    <p:sldId id="836" r:id="rId40"/>
    <p:sldId id="837" r:id="rId41"/>
    <p:sldId id="838" r:id="rId42"/>
    <p:sldId id="839" r:id="rId43"/>
    <p:sldId id="840" r:id="rId44"/>
    <p:sldId id="841" r:id="rId45"/>
    <p:sldId id="746" r:id="rId46"/>
    <p:sldId id="738" r:id="rId47"/>
    <p:sldId id="747" r:id="rId48"/>
    <p:sldId id="848" r:id="rId49"/>
    <p:sldId id="854" r:id="rId50"/>
    <p:sldId id="855" r:id="rId51"/>
    <p:sldId id="748" r:id="rId52"/>
    <p:sldId id="793" r:id="rId53"/>
    <p:sldId id="794" r:id="rId54"/>
    <p:sldId id="795" r:id="rId55"/>
    <p:sldId id="796" r:id="rId56"/>
    <p:sldId id="849" r:id="rId57"/>
    <p:sldId id="843" r:id="rId58"/>
    <p:sldId id="844" r:id="rId59"/>
    <p:sldId id="845" r:id="rId60"/>
    <p:sldId id="846" r:id="rId61"/>
    <p:sldId id="750" r:id="rId62"/>
    <p:sldId id="797" r:id="rId63"/>
    <p:sldId id="798" r:id="rId64"/>
    <p:sldId id="749" r:id="rId65"/>
    <p:sldId id="804" r:id="rId66"/>
    <p:sldId id="799" r:id="rId67"/>
    <p:sldId id="800" r:id="rId68"/>
    <p:sldId id="803" r:id="rId69"/>
    <p:sldId id="831" r:id="rId70"/>
    <p:sldId id="778" r:id="rId71"/>
    <p:sldId id="779" r:id="rId72"/>
    <p:sldId id="745" r:id="rId73"/>
    <p:sldId id="760" r:id="rId74"/>
    <p:sldId id="756" r:id="rId75"/>
    <p:sldId id="801" r:id="rId76"/>
    <p:sldId id="816" r:id="rId77"/>
    <p:sldId id="823" r:id="rId78"/>
    <p:sldId id="822" r:id="rId79"/>
    <p:sldId id="824" r:id="rId80"/>
    <p:sldId id="825" r:id="rId81"/>
    <p:sldId id="830" r:id="rId82"/>
    <p:sldId id="826" r:id="rId83"/>
    <p:sldId id="827" r:id="rId84"/>
    <p:sldId id="751" r:id="rId85"/>
    <p:sldId id="791" r:id="rId86"/>
    <p:sldId id="792" r:id="rId87"/>
    <p:sldId id="832" r:id="rId88"/>
    <p:sldId id="815" r:id="rId89"/>
    <p:sldId id="850" r:id="rId90"/>
    <p:sldId id="423" r:id="rId91"/>
  </p:sldIdLst>
  <p:sldSz cx="9144000" cy="5143500" type="screen16x9"/>
  <p:notesSz cx="6858000" cy="9144000"/>
  <p:custDataLst>
    <p:tags r:id="rId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32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响" initials="李" lastIdx="1" clrIdx="0"/>
  <p:cmAuthor id="2" name="admin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D2A37C"/>
    <a:srgbClr val="FDE5BF"/>
    <a:srgbClr val="EDDACA"/>
    <a:srgbClr val="FF6600"/>
    <a:srgbClr val="F8A724"/>
    <a:srgbClr val="FF9900"/>
    <a:srgbClr val="F76911"/>
    <a:srgbClr val="76C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 autoAdjust="0"/>
  </p:normalViewPr>
  <p:slideViewPr>
    <p:cSldViewPr>
      <p:cViewPr varScale="1">
        <p:scale>
          <a:sx n="150" d="100"/>
          <a:sy n="150" d="100"/>
        </p:scale>
        <p:origin x="684" y="132"/>
      </p:cViewPr>
      <p:guideLst>
        <p:guide pos="2880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0T15:21:57.200" idx="2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0T11:05:07.365" idx="3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30T11:05:07.365" idx="4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8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95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464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440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614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28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878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0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93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25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EB72-9A0B-49B1-B721-C9EFDB8937C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87F4-7B2E-4598-BA4B-6BE5A5FC3E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看这里！！\大气蓝色梦想励志展板 副本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79512" y="267494"/>
            <a:ext cx="8820980" cy="4670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d4f89efbbc0325da6cfde9fbe07b0e2e.mp4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16.wdp"/><Relationship Id="rId3" Type="http://schemas.openxmlformats.org/officeDocument/2006/relationships/image" Target="../media/image13.png"/><Relationship Id="rId7" Type="http://schemas.microsoft.com/office/2007/relationships/hdphoto" Target="../media/hdphoto13.wdp"/><Relationship Id="rId12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62.png"/><Relationship Id="rId4" Type="http://schemas.microsoft.com/office/2007/relationships/hdphoto" Target="../media/hdphoto1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3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24.wdp"/><Relationship Id="rId3" Type="http://schemas.microsoft.com/office/2007/relationships/hdphoto" Target="../media/hdphoto19.wdp"/><Relationship Id="rId7" Type="http://schemas.microsoft.com/office/2007/relationships/hdphoto" Target="../media/hdphoto21.wdp"/><Relationship Id="rId12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microsoft.com/office/2007/relationships/hdphoto" Target="../media/hdphoto23.wdp"/><Relationship Id="rId5" Type="http://schemas.microsoft.com/office/2007/relationships/hdphoto" Target="../media/hdphoto20.wdp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microsoft.com/office/2007/relationships/hdphoto" Target="../media/hdphoto22.wdp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90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comments" Target="../comments/commen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7.wdp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看这里！！\大气蓝色梦想励志展板 副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905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ibenben\Desktop\haiio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742" y="699542"/>
            <a:ext cx="1152128" cy="9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051720" y="3651870"/>
            <a:ext cx="6837128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大连市第二十四中学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届高三数学备课组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2024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2698" y="155744"/>
            <a:ext cx="6555900" cy="243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届高三</a:t>
            </a:r>
            <a:r>
              <a:rPr lang="zh-CN" altLang="en-US" sz="5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</a:t>
            </a:r>
            <a:endParaRPr lang="en-US" altLang="zh-CN" sz="7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最后一课</a:t>
            </a:r>
          </a:p>
        </p:txBody>
      </p:sp>
      <p:pic>
        <p:nvPicPr>
          <p:cNvPr id="6" name="Picture 4" descr="C:\Users\Maibenben\Desktop\haiiou.pn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-109057"/>
            <a:ext cx="1152128" cy="9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aibenben\Desktop\haiio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11" y="81211"/>
            <a:ext cx="1152128" cy="9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Maibenben\Desktop\haiio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232" y="983920"/>
            <a:ext cx="1152128" cy="9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2">
            <a:extLst>
              <a:ext uri="{FF2B5EF4-FFF2-40B4-BE49-F238E27FC236}">
                <a16:creationId xmlns="" xmlns:a16="http://schemas.microsoft.com/office/drawing/2014/main" id="{8C2FD263-4C23-B1C8-5F57-067F9AD4B4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5566"/>
            <a:ext cx="6695728" cy="376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CB36621-D03C-6194-E535-12CE64771C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43558"/>
            <a:ext cx="3024336" cy="42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2F66E73-5348-C1C3-AB65-89CB9EE2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535832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78" y="1419622"/>
            <a:ext cx="5084985" cy="44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199659" y="1967927"/>
            <a:ext cx="4255977" cy="388620"/>
            <a:chOff x="1187624" y="1995686"/>
            <a:chExt cx="4255977" cy="38862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95686"/>
              <a:ext cx="2207691" cy="3886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4580" y="2031985"/>
              <a:ext cx="2169021" cy="324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2571750"/>
            <a:ext cx="3240360" cy="37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0823"/>
            <a:ext cx="534352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94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339502"/>
            <a:ext cx="4229100" cy="904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1419622"/>
            <a:ext cx="50006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7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边形 2"/>
          <p:cNvSpPr/>
          <p:nvPr/>
        </p:nvSpPr>
        <p:spPr>
          <a:xfrm>
            <a:off x="179512" y="1563638"/>
            <a:ext cx="2722916" cy="1944885"/>
          </a:xfrm>
          <a:custGeom>
            <a:avLst/>
            <a:gdLst>
              <a:gd name="connsiteX0" fmla="*/ 0 w 3855910"/>
              <a:gd name="connsiteY0" fmla="*/ 6532 h 1764300"/>
              <a:gd name="connsiteX1" fmla="*/ 3855910 w 3855910"/>
              <a:gd name="connsiteY1" fmla="*/ 0 h 1764300"/>
              <a:gd name="connsiteX2" fmla="*/ 3271473 w 3855910"/>
              <a:gd name="connsiteY2" fmla="*/ 1764300 h 1764300"/>
              <a:gd name="connsiteX3" fmla="*/ 0 w 3855910"/>
              <a:gd name="connsiteY3" fmla="*/ 1764300 h 1764300"/>
              <a:gd name="connsiteX4" fmla="*/ 0 w 3855910"/>
              <a:gd name="connsiteY4" fmla="*/ 6532 h 176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910" h="1764300">
                <a:moveTo>
                  <a:pt x="0" y="6532"/>
                </a:moveTo>
                <a:lnTo>
                  <a:pt x="3855910" y="0"/>
                </a:lnTo>
                <a:lnTo>
                  <a:pt x="3271473" y="1764300"/>
                </a:lnTo>
                <a:lnTo>
                  <a:pt x="0" y="1764300"/>
                </a:lnTo>
                <a:lnTo>
                  <a:pt x="0" y="653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16255" y="1765117"/>
            <a:ext cx="1541926" cy="1541926"/>
            <a:chOff x="400614" y="153236"/>
            <a:chExt cx="1914458" cy="1914458"/>
          </a:xfrm>
        </p:grpSpPr>
        <p:grpSp>
          <p:nvGrpSpPr>
            <p:cNvPr id="43" name="组合 42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4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29"/>
              <p:cNvSpPr>
                <a:spLocks noChangeAspect="1"/>
              </p:cNvSpPr>
              <p:nvPr/>
            </p:nvSpPr>
            <p:spPr>
              <a:xfrm>
                <a:off x="1850114" y="3197842"/>
                <a:ext cx="1050630" cy="1050630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44" name="Rectangle 9"/>
            <p:cNvSpPr/>
            <p:nvPr/>
          </p:nvSpPr>
          <p:spPr>
            <a:xfrm>
              <a:off x="696752" y="764216"/>
              <a:ext cx="1350150" cy="6924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三</a:t>
              </a:r>
            </a:p>
          </p:txBody>
        </p:sp>
      </p:grpSp>
      <p:sp>
        <p:nvSpPr>
          <p:cNvPr id="47" name="平行四边形 39"/>
          <p:cNvSpPr/>
          <p:nvPr/>
        </p:nvSpPr>
        <p:spPr>
          <a:xfrm>
            <a:off x="2448768" y="1567237"/>
            <a:ext cx="6264696" cy="1937684"/>
          </a:xfrm>
          <a:custGeom>
            <a:avLst/>
            <a:gdLst/>
            <a:ahLst/>
            <a:cxnLst/>
            <a:rect l="l" t="t" r="r" b="b"/>
            <a:pathLst>
              <a:path w="5703525" h="1757768">
                <a:moveTo>
                  <a:pt x="415097" y="0"/>
                </a:moveTo>
                <a:lnTo>
                  <a:pt x="5703525" y="0"/>
                </a:lnTo>
                <a:lnTo>
                  <a:pt x="5703525" y="1757768"/>
                </a:lnTo>
                <a:lnTo>
                  <a:pt x="0" y="1757768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067593" y="2099147"/>
            <a:ext cx="507100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数列部分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8F34921-8F9F-AC27-759B-4D9103936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C23A354-8CF9-22FE-EC34-8B60B02A21BD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>
              <a:extLst>
                <a:ext uri="{FF2B5EF4-FFF2-40B4-BE49-F238E27FC236}">
                  <a16:creationId xmlns="" xmlns:a16="http://schemas.microsoft.com/office/drawing/2014/main" id="{1DBDE200-5974-E054-6347-CAF4013B3E73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三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数列部分温馨提醒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="" xmlns:a16="http://schemas.microsoft.com/office/drawing/2014/main" id="{FC4A25FC-727B-E4AD-2EEC-994631234EA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1203598"/>
              <a:ext cx="3456384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15C0558-B715-37BC-BDF2-F70A1D7C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491360"/>
            <a:ext cx="5616624" cy="442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355726"/>
            <a:ext cx="5598706" cy="4576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69" y="3222468"/>
            <a:ext cx="4746511" cy="6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27534"/>
            <a:ext cx="4752528" cy="5582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50" y="1587253"/>
            <a:ext cx="4500314" cy="4261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50" y="2499742"/>
            <a:ext cx="4428306" cy="4368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60" y="3579862"/>
            <a:ext cx="8136904" cy="4918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15C0558-B715-37BC-BDF2-F70A1D7CF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352" y="4030642"/>
            <a:ext cx="1260140" cy="8986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392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182441"/>
            <a:ext cx="2088232" cy="275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699542"/>
            <a:ext cx="4464496" cy="3739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9" y="1707654"/>
            <a:ext cx="3802360" cy="3756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9" y="2571750"/>
            <a:ext cx="4477354" cy="3981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15C0558-B715-37BC-BDF2-F70A1D7CF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3507854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82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2" y="924482"/>
            <a:ext cx="2761794" cy="5342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44" y="921495"/>
            <a:ext cx="2160240" cy="5372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649078"/>
            <a:ext cx="3384376" cy="534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1668770"/>
            <a:ext cx="3918451" cy="6312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59" y="2499742"/>
            <a:ext cx="3575586" cy="6033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575" y="2482583"/>
            <a:ext cx="3237731" cy="6204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59" y="3291830"/>
            <a:ext cx="3143537" cy="660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3575" y="3363838"/>
            <a:ext cx="2175103" cy="418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062" y="4141429"/>
            <a:ext cx="2360861" cy="5013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B15C0558-B715-37BC-BDF2-F70A1D7CF0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6842" y="4011910"/>
            <a:ext cx="1293649" cy="9225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" name="组合 14"/>
          <p:cNvGrpSpPr/>
          <p:nvPr/>
        </p:nvGrpSpPr>
        <p:grpSpPr>
          <a:xfrm>
            <a:off x="4550708" y="4131047"/>
            <a:ext cx="3325077" cy="338554"/>
            <a:chOff x="4550708" y="4131047"/>
            <a:chExt cx="3325077" cy="33855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48064" y="4155926"/>
              <a:ext cx="2727721" cy="30252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4550708" y="413104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10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693" y="488294"/>
            <a:ext cx="4343574" cy="34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11510"/>
            <a:ext cx="1675061" cy="391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B15C0558-B715-37BC-BDF2-F70A1D7C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523895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32" y="915566"/>
            <a:ext cx="33909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1" y="1491630"/>
            <a:ext cx="4438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17" y="2139702"/>
            <a:ext cx="3886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76" y="2873254"/>
            <a:ext cx="52387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66" y="3523895"/>
            <a:ext cx="20574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6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15C0558-B715-37BC-BDF2-F70A1D7C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3517122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3557"/>
            <a:ext cx="5472608" cy="107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11709"/>
            <a:ext cx="5976664" cy="149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01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5118" y="1511362"/>
            <a:ext cx="936104" cy="2120777"/>
          </a:xfrm>
          <a:prstGeom prst="rect">
            <a:avLst/>
          </a:prstGeom>
        </p:spPr>
      </p:pic>
      <p:sp>
        <p:nvSpPr>
          <p:cNvPr id="26" name="Freeform 6"/>
          <p:cNvSpPr>
            <a:spLocks noChangeArrowheads="1"/>
          </p:cNvSpPr>
          <p:nvPr/>
        </p:nvSpPr>
        <p:spPr bwMode="auto">
          <a:xfrm>
            <a:off x="2994542" y="2434670"/>
            <a:ext cx="497338" cy="493749"/>
          </a:xfrm>
          <a:custGeom>
            <a:avLst/>
            <a:gdLst>
              <a:gd name="T0" fmla="*/ 425 w 444"/>
              <a:gd name="T1" fmla="*/ 17 h 435"/>
              <a:gd name="T2" fmla="*/ 425 w 444"/>
              <a:gd name="T3" fmla="*/ 17 h 435"/>
              <a:gd name="T4" fmla="*/ 345 w 444"/>
              <a:gd name="T5" fmla="*/ 35 h 435"/>
              <a:gd name="T6" fmla="*/ 0 w 444"/>
              <a:gd name="T7" fmla="*/ 222 h 435"/>
              <a:gd name="T8" fmla="*/ 195 w 444"/>
              <a:gd name="T9" fmla="*/ 248 h 435"/>
              <a:gd name="T10" fmla="*/ 221 w 444"/>
              <a:gd name="T11" fmla="*/ 434 h 435"/>
              <a:gd name="T12" fmla="*/ 399 w 444"/>
              <a:gd name="T13" fmla="*/ 89 h 435"/>
              <a:gd name="T14" fmla="*/ 425 w 444"/>
              <a:gd name="T15" fmla="*/ 17 h 435"/>
              <a:gd name="T16" fmla="*/ 381 w 444"/>
              <a:gd name="T17" fmla="*/ 62 h 435"/>
              <a:gd name="T18" fmla="*/ 381 w 444"/>
              <a:gd name="T19" fmla="*/ 62 h 435"/>
              <a:gd name="T20" fmla="*/ 239 w 444"/>
              <a:gd name="T21" fmla="*/ 319 h 435"/>
              <a:gd name="T22" fmla="*/ 230 w 444"/>
              <a:gd name="T23" fmla="*/ 204 h 435"/>
              <a:gd name="T24" fmla="*/ 381 w 444"/>
              <a:gd name="T25" fmla="*/ 6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4" h="435">
                <a:moveTo>
                  <a:pt x="425" y="17"/>
                </a:moveTo>
                <a:lnTo>
                  <a:pt x="425" y="17"/>
                </a:lnTo>
                <a:cubicBezTo>
                  <a:pt x="408" y="0"/>
                  <a:pt x="399" y="17"/>
                  <a:pt x="345" y="35"/>
                </a:cubicBezTo>
                <a:cubicBezTo>
                  <a:pt x="221" y="97"/>
                  <a:pt x="0" y="222"/>
                  <a:pt x="0" y="222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221" y="434"/>
                  <a:pt x="221" y="434"/>
                  <a:pt x="221" y="434"/>
                </a:cubicBezTo>
                <a:cubicBezTo>
                  <a:pt x="221" y="434"/>
                  <a:pt x="345" y="222"/>
                  <a:pt x="399" y="89"/>
                </a:cubicBezTo>
                <a:cubicBezTo>
                  <a:pt x="425" y="44"/>
                  <a:pt x="443" y="26"/>
                  <a:pt x="425" y="17"/>
                </a:cubicBezTo>
                <a:close/>
                <a:moveTo>
                  <a:pt x="381" y="62"/>
                </a:moveTo>
                <a:lnTo>
                  <a:pt x="381" y="62"/>
                </a:lnTo>
                <a:cubicBezTo>
                  <a:pt x="239" y="319"/>
                  <a:pt x="239" y="319"/>
                  <a:pt x="239" y="319"/>
                </a:cubicBezTo>
                <a:cubicBezTo>
                  <a:pt x="230" y="204"/>
                  <a:pt x="230" y="204"/>
                  <a:pt x="230" y="204"/>
                </a:cubicBezTo>
                <a:lnTo>
                  <a:pt x="381" y="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pPr defTabSz="53467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3200">
              <a:solidFill>
                <a:schemeClr val="tx2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07904" y="2345926"/>
            <a:ext cx="2664296" cy="582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给你提个醒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586" y="3219822"/>
            <a:ext cx="1939453" cy="1635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63638"/>
            <a:ext cx="6408712" cy="1974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7704" y="3723878"/>
            <a:ext cx="3672408" cy="8063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032114"/>
            <a:ext cx="3591543" cy="3518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15C0558-B715-37BC-BDF2-F70A1D7CF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3517122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528977"/>
            <a:ext cx="5832648" cy="3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68" y="411510"/>
            <a:ext cx="6696744" cy="9445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379" y="1384319"/>
            <a:ext cx="6696744" cy="414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1815508"/>
            <a:ext cx="5496612" cy="972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978" y="2808469"/>
            <a:ext cx="4972884" cy="472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1280" y="2715451"/>
            <a:ext cx="1796603" cy="771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787" y="3547984"/>
            <a:ext cx="5355385" cy="10801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15C0558-B715-37BC-BDF2-F70A1D7CF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0272" y="3517122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07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边形 2"/>
          <p:cNvSpPr/>
          <p:nvPr/>
        </p:nvSpPr>
        <p:spPr>
          <a:xfrm>
            <a:off x="179512" y="1563638"/>
            <a:ext cx="2722916" cy="1944885"/>
          </a:xfrm>
          <a:custGeom>
            <a:avLst/>
            <a:gdLst>
              <a:gd name="connsiteX0" fmla="*/ 0 w 3855910"/>
              <a:gd name="connsiteY0" fmla="*/ 6532 h 1764300"/>
              <a:gd name="connsiteX1" fmla="*/ 3855910 w 3855910"/>
              <a:gd name="connsiteY1" fmla="*/ 0 h 1764300"/>
              <a:gd name="connsiteX2" fmla="*/ 3271473 w 3855910"/>
              <a:gd name="connsiteY2" fmla="*/ 1764300 h 1764300"/>
              <a:gd name="connsiteX3" fmla="*/ 0 w 3855910"/>
              <a:gd name="connsiteY3" fmla="*/ 1764300 h 1764300"/>
              <a:gd name="connsiteX4" fmla="*/ 0 w 3855910"/>
              <a:gd name="connsiteY4" fmla="*/ 6532 h 176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910" h="1764300">
                <a:moveTo>
                  <a:pt x="0" y="6532"/>
                </a:moveTo>
                <a:lnTo>
                  <a:pt x="3855910" y="0"/>
                </a:lnTo>
                <a:lnTo>
                  <a:pt x="3271473" y="1764300"/>
                </a:lnTo>
                <a:lnTo>
                  <a:pt x="0" y="1764300"/>
                </a:lnTo>
                <a:lnTo>
                  <a:pt x="0" y="653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16255" y="1765117"/>
            <a:ext cx="1541926" cy="1541926"/>
            <a:chOff x="400614" y="153236"/>
            <a:chExt cx="1914458" cy="1914458"/>
          </a:xfrm>
        </p:grpSpPr>
        <p:grpSp>
          <p:nvGrpSpPr>
            <p:cNvPr id="43" name="组合 42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4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29"/>
              <p:cNvSpPr>
                <a:spLocks noChangeAspect="1"/>
              </p:cNvSpPr>
              <p:nvPr/>
            </p:nvSpPr>
            <p:spPr>
              <a:xfrm>
                <a:off x="1850114" y="3197842"/>
                <a:ext cx="1050630" cy="1050630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44" name="Rectangle 9"/>
            <p:cNvSpPr/>
            <p:nvPr/>
          </p:nvSpPr>
          <p:spPr>
            <a:xfrm>
              <a:off x="696752" y="764216"/>
              <a:ext cx="1350150" cy="6924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四</a:t>
              </a:r>
            </a:p>
          </p:txBody>
        </p:sp>
      </p:grpSp>
      <p:sp>
        <p:nvSpPr>
          <p:cNvPr id="47" name="平行四边形 39"/>
          <p:cNvSpPr/>
          <p:nvPr/>
        </p:nvSpPr>
        <p:spPr>
          <a:xfrm>
            <a:off x="2448768" y="1567237"/>
            <a:ext cx="6264696" cy="1937684"/>
          </a:xfrm>
          <a:custGeom>
            <a:avLst/>
            <a:gdLst/>
            <a:ahLst/>
            <a:cxnLst/>
            <a:rect l="l" t="t" r="r" b="b"/>
            <a:pathLst>
              <a:path w="5703525" h="1757768">
                <a:moveTo>
                  <a:pt x="415097" y="0"/>
                </a:moveTo>
                <a:lnTo>
                  <a:pt x="5703525" y="0"/>
                </a:lnTo>
                <a:lnTo>
                  <a:pt x="5703525" y="1757768"/>
                </a:lnTo>
                <a:lnTo>
                  <a:pt x="0" y="1757768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811977" y="2197525"/>
            <a:ext cx="507100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概率与统计部分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8F34921-8F9F-AC27-759B-4D9103936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C23A354-8CF9-22FE-EC34-8B60B02A21BD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>
              <a:extLst>
                <a:ext uri="{FF2B5EF4-FFF2-40B4-BE49-F238E27FC236}">
                  <a16:creationId xmlns="" xmlns:a16="http://schemas.microsoft.com/office/drawing/2014/main" id="{1DBDE200-5974-E054-6347-CAF4013B3E73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四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概率统计部分温馨提醒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="" xmlns:a16="http://schemas.microsoft.com/office/drawing/2014/main" id="{FC4A25FC-727B-E4AD-2EEC-994631234EA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1203598"/>
              <a:ext cx="3672408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71AA85F-A94B-4D9D-B49D-6ADAA79DC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33375" y="1419622"/>
                <a:ext cx="8276306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分层抽样又叫什么抽样？分层抽样的平均数和方差公式是什么？</a:t>
                </a:r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百分位数如何计算？第</a:t>
                </a:r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25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百分位数也叫第一四分位数或下四分位数；第</a:t>
                </a:r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75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百分位数也叫第三四分位数</a:t>
                </a:r>
                <a:r>
                  <a:rPr lang="zh-CN" altLang="en-US" sz="1200" b="1" kern="1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或上四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分位数，你    知道吗？</a:t>
                </a:r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频率分布直方图纵坐标代表的是什么？在频率分布直方图里如何求平均数，中位数，众数？</a:t>
                </a:r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如何判断互斥事件，对立事件，相互独立事件？</a:t>
                </a:r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5.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事件</a:t>
                </a:r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相互独立，那么事件</a:t>
                </a:r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200" b="1" i="1" kern="10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200" b="1" i="1" kern="10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200" b="1" i="1" kern="10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200" b="1" i="1" kern="10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200" b="1" kern="1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200" b="1" i="1" kern="100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200" b="1" i="1" kern="100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2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2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相互独立吗？</a:t>
                </a:r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200" dirty="0"/>
              </a:p>
              <a:p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6.</a:t>
                </a:r>
                <a:r>
                  <a:rPr lang="zh-CN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条件概率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、概率乘法、全概率、贝叶斯的</a:t>
                </a:r>
                <a:r>
                  <a:rPr lang="zh-CN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公式是什么？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能否举例说明</a:t>
                </a:r>
                <a:r>
                  <a:rPr lang="zh-CN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公式的应用</a:t>
                </a:r>
                <a:r>
                  <a:rPr lang="zh-CN" altLang="en-US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？</a:t>
                </a:r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200" dirty="0"/>
              </a:p>
              <a:p>
                <a:r>
                  <a:rPr lang="en-US" altLang="zh-CN" sz="1200" dirty="0"/>
                  <a:t>7.</a:t>
                </a:r>
                <a:r>
                  <a:rPr lang="zh-CN" altLang="en-US" sz="1200" dirty="0"/>
                  <a:t>若</a:t>
                </a:r>
                <a:r>
                  <a:rPr lang="en-US" altLang="zh-CN" sz="1200" dirty="0"/>
                  <a:t>X</a:t>
                </a:r>
                <a:r>
                  <a:rPr lang="zh-CN" altLang="en-US" sz="1200" dirty="0"/>
                  <a:t>是一个离散型随机变量，则</a:t>
                </a:r>
                <a:r>
                  <a:rPr lang="en-US" altLang="zh-CN" sz="1200" dirty="0"/>
                  <a:t>Y=</a:t>
                </a:r>
                <a:r>
                  <a:rPr lang="en-US" altLang="zh-CN" sz="1200" dirty="0" err="1"/>
                  <a:t>aX+b</a:t>
                </a:r>
                <a:r>
                  <a:rPr lang="zh-CN" altLang="en-US" sz="1200" dirty="0"/>
                  <a:t>也是离散型随机变量吗？若是，</a:t>
                </a:r>
                <a:r>
                  <a:rPr lang="en-US" altLang="zh-CN" sz="1200" dirty="0"/>
                  <a:t>Y</a:t>
                </a:r>
                <a:r>
                  <a:rPr lang="zh-CN" altLang="en-US" sz="1200" dirty="0"/>
                  <a:t>的期望方差公式是什么？</a:t>
                </a:r>
                <a:endParaRPr lang="en-US" altLang="zh-CN" sz="1200" dirty="0"/>
              </a:p>
              <a:p>
                <a:endParaRPr lang="zh-CN" altLang="zh-CN" sz="1200" dirty="0"/>
              </a:p>
              <a:p>
                <a:endPara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1419622"/>
                <a:ext cx="8276306" cy="3046988"/>
              </a:xfrm>
              <a:prstGeom prst="rect">
                <a:avLst/>
              </a:prstGeom>
              <a:blipFill rotWithShape="0">
                <a:blip r:embed="rId5"/>
                <a:stretch>
                  <a:fillRect l="-74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独立性检验中，如何画</a:t>
            </a:r>
            <a:endParaRPr kumimoji="0" 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0" y="457200"/>
          <a:ext cx="3333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6" imgW="317087" imgH="164885" progId="Equation.3">
                  <p:embed/>
                </p:oleObj>
              </mc:Choice>
              <mc:Fallback>
                <p:oleObj r:id="rId6" imgW="317087" imgH="164885" progId="Equation.3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"/>
                        <a:ext cx="333375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52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8F34921-8F9F-AC27-759B-4D9103936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C23A354-8CF9-22FE-EC34-8B60B02A21BD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>
              <a:extLst>
                <a:ext uri="{FF2B5EF4-FFF2-40B4-BE49-F238E27FC236}">
                  <a16:creationId xmlns="" xmlns:a16="http://schemas.microsoft.com/office/drawing/2014/main" id="{1DBDE200-5974-E054-6347-CAF4013B3E73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四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概率统计部分温馨提醒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="" xmlns:a16="http://schemas.microsoft.com/office/drawing/2014/main" id="{FC4A25FC-727B-E4AD-2EEC-994631234EA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1203598"/>
              <a:ext cx="3672408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71AA85F-A94B-4D9D-B49D-6ADAA79D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3528" y="1581640"/>
                <a:ext cx="7808845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8.</a:t>
                </a:r>
                <a:r>
                  <a:rPr lang="zh-CN" altLang="zh-CN" sz="1200" dirty="0"/>
                  <a:t>二项分布</a:t>
                </a:r>
                <a:r>
                  <a:rPr lang="zh-CN" altLang="en-US" sz="1200" dirty="0"/>
                  <a:t>、超几何分布、</a:t>
                </a:r>
                <a:r>
                  <a:rPr lang="zh-CN" altLang="zh-CN" sz="1200" dirty="0"/>
                  <a:t>与正</a:t>
                </a:r>
                <a:r>
                  <a:rPr lang="zh-CN" altLang="en-US" sz="1200" dirty="0"/>
                  <a:t>态</a:t>
                </a:r>
                <a:r>
                  <a:rPr lang="zh-CN" altLang="zh-CN" sz="1200" dirty="0"/>
                  <a:t>分布的符号表示是什么？二项分布的期望，方差公式是什么？超几何分布的期望公式是什么？</a:t>
                </a:r>
                <a:endParaRPr lang="en-US" altLang="zh-CN" sz="1200" dirty="0"/>
              </a:p>
              <a:p>
                <a:endParaRPr lang="en-US" altLang="zh-CN" sz="1200" dirty="0"/>
              </a:p>
              <a:p>
                <a:r>
                  <a:rPr lang="en-US" altLang="zh-CN" sz="1200" dirty="0"/>
                  <a:t>9.</a:t>
                </a:r>
                <a:r>
                  <a:rPr lang="zh-CN" altLang="en-US" sz="1200" dirty="0"/>
                  <a:t>二项分布的概率公式是什么？二项分布概率的最值公式是什么？</a:t>
                </a:r>
                <a:endParaRPr lang="en-US" altLang="zh-CN" sz="1200" dirty="0"/>
              </a:p>
              <a:p>
                <a:endParaRPr lang="en-US" altLang="zh-CN" sz="12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200" dirty="0"/>
                  <a:t>10.</a:t>
                </a:r>
                <a:r>
                  <a:rPr lang="zh-CN" altLang="en-US" sz="1200" dirty="0"/>
                  <a:t>回归直线方程一定过哪个点？回归系数与相关系数的意义是什么？</a:t>
                </a:r>
                <a:endParaRPr lang="en-US" altLang="zh-CN" sz="1200" dirty="0"/>
              </a:p>
              <a:p>
                <a:endParaRPr lang="en-US" altLang="zh-CN" sz="1200" dirty="0"/>
              </a:p>
              <a:p>
                <a:r>
                  <a:rPr lang="en-US" altLang="zh-CN" sz="1200" dirty="0"/>
                  <a:t>11.</a:t>
                </a:r>
                <a:r>
                  <a:rPr lang="zh-CN" altLang="zh-CN" sz="1200" dirty="0"/>
                  <a:t>独立性检验中，如何画</a:t>
                </a:r>
                <a:r>
                  <a:rPr lang="en-US" altLang="zh-CN" sz="1200" dirty="0"/>
                  <a:t>2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200" dirty="0"/>
                  <a:t>2</a:t>
                </a:r>
                <a:r>
                  <a:rPr lang="zh-CN" altLang="zh-CN" sz="1200" dirty="0"/>
                  <a:t>列联表？“在犯错误的概率不超过</a:t>
                </a:r>
                <a:r>
                  <a:rPr lang="en-US" altLang="zh-CN" sz="1200" dirty="0"/>
                  <a:t>5%</a:t>
                </a:r>
                <a:r>
                  <a:rPr lang="zh-CN" altLang="zh-CN" sz="1200" dirty="0"/>
                  <a:t>的前提下能否判断</a:t>
                </a:r>
                <a:r>
                  <a:rPr lang="en-US" altLang="zh-CN" sz="1200" dirty="0"/>
                  <a:t>A</a:t>
                </a:r>
                <a:r>
                  <a:rPr lang="zh-CN" altLang="zh-CN" sz="1200" dirty="0"/>
                  <a:t>与</a:t>
                </a:r>
                <a:r>
                  <a:rPr lang="en-US" altLang="zh-CN" sz="1200" dirty="0"/>
                  <a:t>B</a:t>
                </a:r>
                <a:r>
                  <a:rPr lang="zh-CN" altLang="zh-CN" sz="1200" dirty="0"/>
                  <a:t>有关”与“是否有</a:t>
                </a:r>
                <a:r>
                  <a:rPr lang="en-US" altLang="zh-CN" sz="1200" dirty="0"/>
                  <a:t>95%</a:t>
                </a:r>
                <a:r>
                  <a:rPr lang="zh-CN" altLang="zh-CN" sz="1200" dirty="0"/>
                  <a:t>的把握认为</a:t>
                </a:r>
                <a:r>
                  <a:rPr lang="en-US" altLang="zh-CN" sz="1200" dirty="0"/>
                  <a:t>A</a:t>
                </a:r>
                <a:r>
                  <a:rPr lang="zh-CN" altLang="zh-CN" sz="1200" dirty="0"/>
                  <a:t>与</a:t>
                </a:r>
                <a:r>
                  <a:rPr lang="en-US" altLang="zh-CN" sz="1200" dirty="0"/>
                  <a:t>B</a:t>
                </a:r>
                <a:r>
                  <a:rPr lang="zh-CN" altLang="zh-CN" sz="1200" dirty="0"/>
                  <a:t>有关”是否等价？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581640"/>
                <a:ext cx="7808845" cy="1754326"/>
              </a:xfrm>
              <a:prstGeom prst="rect">
                <a:avLst/>
              </a:prstGeom>
              <a:blipFill rotWithShape="0">
                <a:blip r:embed="rId4"/>
                <a:stretch>
                  <a:fillRect t="-347" r="-78" b="-1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8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699542"/>
            <a:ext cx="48958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边形 2"/>
          <p:cNvSpPr/>
          <p:nvPr/>
        </p:nvSpPr>
        <p:spPr>
          <a:xfrm>
            <a:off x="179512" y="1563638"/>
            <a:ext cx="2722916" cy="1944885"/>
          </a:xfrm>
          <a:custGeom>
            <a:avLst/>
            <a:gdLst>
              <a:gd name="connsiteX0" fmla="*/ 0 w 3855910"/>
              <a:gd name="connsiteY0" fmla="*/ 6532 h 1764300"/>
              <a:gd name="connsiteX1" fmla="*/ 3855910 w 3855910"/>
              <a:gd name="connsiteY1" fmla="*/ 0 h 1764300"/>
              <a:gd name="connsiteX2" fmla="*/ 3271473 w 3855910"/>
              <a:gd name="connsiteY2" fmla="*/ 1764300 h 1764300"/>
              <a:gd name="connsiteX3" fmla="*/ 0 w 3855910"/>
              <a:gd name="connsiteY3" fmla="*/ 1764300 h 1764300"/>
              <a:gd name="connsiteX4" fmla="*/ 0 w 3855910"/>
              <a:gd name="connsiteY4" fmla="*/ 6532 h 176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910" h="1764300">
                <a:moveTo>
                  <a:pt x="0" y="6532"/>
                </a:moveTo>
                <a:lnTo>
                  <a:pt x="3855910" y="0"/>
                </a:lnTo>
                <a:lnTo>
                  <a:pt x="3271473" y="1764300"/>
                </a:lnTo>
                <a:lnTo>
                  <a:pt x="0" y="1764300"/>
                </a:lnTo>
                <a:lnTo>
                  <a:pt x="0" y="653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16255" y="1765117"/>
            <a:ext cx="1541926" cy="1541926"/>
            <a:chOff x="400614" y="153236"/>
            <a:chExt cx="1914458" cy="1914458"/>
          </a:xfrm>
        </p:grpSpPr>
        <p:grpSp>
          <p:nvGrpSpPr>
            <p:cNvPr id="43" name="组合 42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4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29"/>
              <p:cNvSpPr>
                <a:spLocks noChangeAspect="1"/>
              </p:cNvSpPr>
              <p:nvPr/>
            </p:nvSpPr>
            <p:spPr>
              <a:xfrm>
                <a:off x="1850114" y="3197842"/>
                <a:ext cx="1050630" cy="1050630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44" name="Rectangle 9"/>
            <p:cNvSpPr/>
            <p:nvPr/>
          </p:nvSpPr>
          <p:spPr>
            <a:xfrm>
              <a:off x="696752" y="764216"/>
              <a:ext cx="1350150" cy="6924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五</a:t>
              </a:r>
            </a:p>
          </p:txBody>
        </p:sp>
      </p:grpSp>
      <p:sp>
        <p:nvSpPr>
          <p:cNvPr id="47" name="平行四边形 39"/>
          <p:cNvSpPr/>
          <p:nvPr/>
        </p:nvSpPr>
        <p:spPr>
          <a:xfrm>
            <a:off x="2448768" y="1567237"/>
            <a:ext cx="6264696" cy="1937684"/>
          </a:xfrm>
          <a:custGeom>
            <a:avLst/>
            <a:gdLst/>
            <a:ahLst/>
            <a:cxnLst/>
            <a:rect l="l" t="t" r="r" b="b"/>
            <a:pathLst>
              <a:path w="5703525" h="1757768">
                <a:moveTo>
                  <a:pt x="415097" y="0"/>
                </a:moveTo>
                <a:lnTo>
                  <a:pt x="5703525" y="0"/>
                </a:lnTo>
                <a:lnTo>
                  <a:pt x="5703525" y="1757768"/>
                </a:lnTo>
                <a:lnTo>
                  <a:pt x="0" y="1757768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811977" y="2197525"/>
            <a:ext cx="507100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立体几何部分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/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五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立体几何部分温馨提醒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23528" y="1203598"/>
              <a:ext cx="3672408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419225"/>
            <a:ext cx="6955155" cy="742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5" y="2245995"/>
            <a:ext cx="7804150" cy="821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35" y="3120390"/>
            <a:ext cx="7955915" cy="11410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6260" y="1466850"/>
            <a:ext cx="320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6260" y="2283460"/>
            <a:ext cx="320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260" y="2708910"/>
            <a:ext cx="320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/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五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立体几何部分温馨提醒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23528" y="1203598"/>
              <a:ext cx="3672408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05" y="1203325"/>
            <a:ext cx="7221220" cy="13735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2576830"/>
            <a:ext cx="8169275" cy="1530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6260" y="1425575"/>
            <a:ext cx="320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6260" y="2642235"/>
            <a:ext cx="320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260" y="3674745"/>
            <a:ext cx="320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/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五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立体几何部分温馨提醒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23528" y="1203598"/>
              <a:ext cx="3672408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266825"/>
            <a:ext cx="4005580" cy="363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1640840"/>
            <a:ext cx="6988175" cy="298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1995170"/>
            <a:ext cx="7752715" cy="2647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95" y="2283460"/>
            <a:ext cx="6706870" cy="3086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895" y="2553335"/>
            <a:ext cx="3002280" cy="3054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95" y="2936240"/>
            <a:ext cx="6008370" cy="636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7360" y="1301115"/>
            <a:ext cx="320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7360" y="1671320"/>
            <a:ext cx="320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7360" y="2923540"/>
            <a:ext cx="320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3380" y="3330575"/>
            <a:ext cx="4146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边形 2"/>
          <p:cNvSpPr/>
          <p:nvPr/>
        </p:nvSpPr>
        <p:spPr>
          <a:xfrm>
            <a:off x="179512" y="1563638"/>
            <a:ext cx="2722916" cy="1944885"/>
          </a:xfrm>
          <a:custGeom>
            <a:avLst/>
            <a:gdLst>
              <a:gd name="connsiteX0" fmla="*/ 0 w 3855910"/>
              <a:gd name="connsiteY0" fmla="*/ 6532 h 1764300"/>
              <a:gd name="connsiteX1" fmla="*/ 3855910 w 3855910"/>
              <a:gd name="connsiteY1" fmla="*/ 0 h 1764300"/>
              <a:gd name="connsiteX2" fmla="*/ 3271473 w 3855910"/>
              <a:gd name="connsiteY2" fmla="*/ 1764300 h 1764300"/>
              <a:gd name="connsiteX3" fmla="*/ 0 w 3855910"/>
              <a:gd name="connsiteY3" fmla="*/ 1764300 h 1764300"/>
              <a:gd name="connsiteX4" fmla="*/ 0 w 3855910"/>
              <a:gd name="connsiteY4" fmla="*/ 6532 h 176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910" h="1764300">
                <a:moveTo>
                  <a:pt x="0" y="6532"/>
                </a:moveTo>
                <a:lnTo>
                  <a:pt x="3855910" y="0"/>
                </a:lnTo>
                <a:lnTo>
                  <a:pt x="3271473" y="1764300"/>
                </a:lnTo>
                <a:lnTo>
                  <a:pt x="0" y="1764300"/>
                </a:lnTo>
                <a:lnTo>
                  <a:pt x="0" y="653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16255" y="1765117"/>
            <a:ext cx="1541926" cy="1541926"/>
            <a:chOff x="400614" y="153236"/>
            <a:chExt cx="1914458" cy="1914458"/>
          </a:xfrm>
        </p:grpSpPr>
        <p:grpSp>
          <p:nvGrpSpPr>
            <p:cNvPr id="43" name="组合 42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4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29"/>
              <p:cNvSpPr>
                <a:spLocks noChangeAspect="1"/>
              </p:cNvSpPr>
              <p:nvPr/>
            </p:nvSpPr>
            <p:spPr>
              <a:xfrm>
                <a:off x="1850114" y="3197842"/>
                <a:ext cx="1050630" cy="1050630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44" name="Rectangle 9"/>
            <p:cNvSpPr/>
            <p:nvPr/>
          </p:nvSpPr>
          <p:spPr>
            <a:xfrm>
              <a:off x="696752" y="764216"/>
              <a:ext cx="1350150" cy="6924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一</a:t>
              </a:r>
            </a:p>
          </p:txBody>
        </p:sp>
      </p:grpSp>
      <p:sp>
        <p:nvSpPr>
          <p:cNvPr id="47" name="平行四边形 39"/>
          <p:cNvSpPr/>
          <p:nvPr/>
        </p:nvSpPr>
        <p:spPr>
          <a:xfrm>
            <a:off x="2448768" y="1567237"/>
            <a:ext cx="6264696" cy="1937684"/>
          </a:xfrm>
          <a:custGeom>
            <a:avLst/>
            <a:gdLst/>
            <a:ahLst/>
            <a:cxnLst/>
            <a:rect l="l" t="t" r="r" b="b"/>
            <a:pathLst>
              <a:path w="5703525" h="1757768">
                <a:moveTo>
                  <a:pt x="415097" y="0"/>
                </a:moveTo>
                <a:lnTo>
                  <a:pt x="5703525" y="0"/>
                </a:lnTo>
                <a:lnTo>
                  <a:pt x="5703525" y="1757768"/>
                </a:lnTo>
                <a:lnTo>
                  <a:pt x="0" y="1757768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3028001" y="2199399"/>
            <a:ext cx="593648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集合，逻辑，复数部分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/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五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立体几何部分温馨提醒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23528" y="1203598"/>
              <a:ext cx="3672408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266825"/>
            <a:ext cx="5510530" cy="1135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0" y="2571750"/>
            <a:ext cx="7781925" cy="11220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1790" y="1306195"/>
            <a:ext cx="4146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51790" y="2572385"/>
            <a:ext cx="4146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/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五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立体几何部分温馨提醒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23528" y="1203598"/>
              <a:ext cx="3672408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05" y="1347470"/>
            <a:ext cx="7110730" cy="13074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4505" y="1372870"/>
            <a:ext cx="4146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4505" y="2366010"/>
            <a:ext cx="4146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边形 2"/>
          <p:cNvSpPr/>
          <p:nvPr/>
        </p:nvSpPr>
        <p:spPr>
          <a:xfrm>
            <a:off x="179512" y="1563638"/>
            <a:ext cx="2722916" cy="1944885"/>
          </a:xfrm>
          <a:custGeom>
            <a:avLst/>
            <a:gdLst>
              <a:gd name="connsiteX0" fmla="*/ 0 w 3855910"/>
              <a:gd name="connsiteY0" fmla="*/ 6532 h 1764300"/>
              <a:gd name="connsiteX1" fmla="*/ 3855910 w 3855910"/>
              <a:gd name="connsiteY1" fmla="*/ 0 h 1764300"/>
              <a:gd name="connsiteX2" fmla="*/ 3271473 w 3855910"/>
              <a:gd name="connsiteY2" fmla="*/ 1764300 h 1764300"/>
              <a:gd name="connsiteX3" fmla="*/ 0 w 3855910"/>
              <a:gd name="connsiteY3" fmla="*/ 1764300 h 1764300"/>
              <a:gd name="connsiteX4" fmla="*/ 0 w 3855910"/>
              <a:gd name="connsiteY4" fmla="*/ 6532 h 176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910" h="1764300">
                <a:moveTo>
                  <a:pt x="0" y="6532"/>
                </a:moveTo>
                <a:lnTo>
                  <a:pt x="3855910" y="0"/>
                </a:lnTo>
                <a:lnTo>
                  <a:pt x="3271473" y="1764300"/>
                </a:lnTo>
                <a:lnTo>
                  <a:pt x="0" y="1764300"/>
                </a:lnTo>
                <a:lnTo>
                  <a:pt x="0" y="653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16255" y="1765117"/>
            <a:ext cx="1541926" cy="1541926"/>
            <a:chOff x="400614" y="153236"/>
            <a:chExt cx="1914458" cy="1914458"/>
          </a:xfrm>
        </p:grpSpPr>
        <p:grpSp>
          <p:nvGrpSpPr>
            <p:cNvPr id="43" name="组合 42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4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29"/>
              <p:cNvSpPr>
                <a:spLocks noChangeAspect="1"/>
              </p:cNvSpPr>
              <p:nvPr/>
            </p:nvSpPr>
            <p:spPr>
              <a:xfrm>
                <a:off x="1850114" y="3197842"/>
                <a:ext cx="1050630" cy="1050630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44" name="Rectangle 9"/>
            <p:cNvSpPr/>
            <p:nvPr/>
          </p:nvSpPr>
          <p:spPr>
            <a:xfrm>
              <a:off x="696752" y="764216"/>
              <a:ext cx="1350150" cy="6924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六</a:t>
              </a:r>
            </a:p>
          </p:txBody>
        </p:sp>
      </p:grpSp>
      <p:sp>
        <p:nvSpPr>
          <p:cNvPr id="47" name="平行四边形 39"/>
          <p:cNvSpPr/>
          <p:nvPr/>
        </p:nvSpPr>
        <p:spPr>
          <a:xfrm>
            <a:off x="2448768" y="1567237"/>
            <a:ext cx="6264696" cy="1937684"/>
          </a:xfrm>
          <a:custGeom>
            <a:avLst/>
            <a:gdLst/>
            <a:ahLst/>
            <a:cxnLst/>
            <a:rect l="l" t="t" r="r" b="b"/>
            <a:pathLst>
              <a:path w="5703525" h="1757768">
                <a:moveTo>
                  <a:pt x="415097" y="0"/>
                </a:moveTo>
                <a:lnTo>
                  <a:pt x="5703525" y="0"/>
                </a:lnTo>
                <a:lnTo>
                  <a:pt x="5703525" y="1757768"/>
                </a:lnTo>
                <a:lnTo>
                  <a:pt x="0" y="1757768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811977" y="2197525"/>
            <a:ext cx="507100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解析几何部分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8F34921-8F9F-AC27-759B-4D9103936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C23A354-8CF9-22FE-EC34-8B60B02A21BD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>
              <a:extLst>
                <a:ext uri="{FF2B5EF4-FFF2-40B4-BE49-F238E27FC236}">
                  <a16:creationId xmlns="" xmlns:a16="http://schemas.microsoft.com/office/drawing/2014/main" id="{1DBDE200-5974-E054-6347-CAF4013B3E73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三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解析几何部分温馨提醒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="" xmlns:a16="http://schemas.microsoft.com/office/drawing/2014/main" id="{FC4A25FC-727B-E4AD-2EEC-994631234EA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1203598"/>
              <a:ext cx="3600400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03297A5-DE59-D490-F073-0C68CAE7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D23E828-9BC6-4660-BA3F-A6A1B2D6A3E5}"/>
              </a:ext>
            </a:extLst>
          </p:cNvPr>
          <p:cNvSpPr txBox="1"/>
          <p:nvPr/>
        </p:nvSpPr>
        <p:spPr>
          <a:xfrm>
            <a:off x="425339" y="1396069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在用点斜式、斜截式求直线方程时，你是否注意到了斜率不存在的情况？何时设</a:t>
            </a:r>
            <a:r>
              <a:rPr lang="en-US" altLang="zh-CN" sz="14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y=</a:t>
            </a:r>
            <a:r>
              <a:rPr lang="en-US" altLang="zh-CN" sz="1400" b="1" i="1" dirty="0" err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kx+m</a:t>
            </a:r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何时设</a:t>
            </a:r>
            <a:r>
              <a:rPr lang="en-US" altLang="zh-CN" sz="1400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x=</a:t>
            </a:r>
            <a:r>
              <a:rPr lang="en-US" altLang="zh-CN" sz="1400" b="1" i="1" dirty="0" err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my+n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="" xmlns:a16="http://schemas.microsoft.com/office/drawing/2014/main" id="{90456018-CB2A-458B-B700-DDB86C1F8F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584" y="2056412"/>
          <a:ext cx="51681" cy="4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5" imgW="127221" imgH="178109" progId="Equation.DSMT4">
                  <p:embed/>
                </p:oleObj>
              </mc:Choice>
              <mc:Fallback>
                <p:oleObj name="Equation" r:id="rId5" imgW="127221" imgH="178109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="" xmlns:a16="http://schemas.microsoft.com/office/drawing/2014/main" id="{90456018-CB2A-458B-B700-DDB86C1F8F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56412"/>
                        <a:ext cx="51681" cy="45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653CEB1-83A2-4D7B-BFED-149A5A23092A}"/>
              </a:ext>
            </a:extLst>
          </p:cNvPr>
          <p:cNvSpPr txBox="1"/>
          <p:nvPr/>
        </p:nvSpPr>
        <p:spPr>
          <a:xfrm>
            <a:off x="439420" y="1902523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还记得截距概念吗？直线在坐标轴上截距相等指的是什么？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FA67E08-1E05-4589-A14F-19BAFBA5570C}"/>
              </a:ext>
            </a:extLst>
          </p:cNvPr>
          <p:cNvSpPr txBox="1"/>
          <p:nvPr/>
        </p:nvSpPr>
        <p:spPr>
          <a:xfrm>
            <a:off x="455927" y="2417861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还记得直线的方向向量和法向量吗？两条直线的“到角”公式还记得吗？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BBE7516F-BB44-49F5-AFFB-F64591CDE091}"/>
              </a:ext>
            </a:extLst>
          </p:cNvPr>
          <p:cNvSpPr txBox="1"/>
          <p:nvPr/>
        </p:nvSpPr>
        <p:spPr>
          <a:xfrm>
            <a:off x="457682" y="2859782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能区分圆的标准方程、一般方程、直径方程、参数方程吗？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6BD8B634-29CF-45DD-8FDE-9DF8031D9034}"/>
              </a:ext>
            </a:extLst>
          </p:cNvPr>
          <p:cNvSpPr txBox="1"/>
          <p:nvPr/>
        </p:nvSpPr>
        <p:spPr>
          <a:xfrm>
            <a:off x="462699" y="3301703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还记得直线系方程、圆系方程吗？记得切线与切点弦的求法吗？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00AA1235-2A6E-4492-B73A-1E4A06082C99}"/>
              </a:ext>
            </a:extLst>
          </p:cNvPr>
          <p:cNvSpPr txBox="1"/>
          <p:nvPr/>
        </p:nvSpPr>
        <p:spPr>
          <a:xfrm>
            <a:off x="455927" y="3723878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en-US" altLang="zh-CN" sz="1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四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点共圆怎么应用？</a:t>
            </a:r>
          </a:p>
        </p:txBody>
      </p:sp>
    </p:spTree>
    <p:extLst>
      <p:ext uri="{BB962C8B-B14F-4D97-AF65-F5344CB8AC3E}">
        <p14:creationId xmlns:p14="http://schemas.microsoft.com/office/powerpoint/2010/main" val="229743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2427734"/>
            <a:ext cx="4895850" cy="1485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483518"/>
            <a:ext cx="49244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8F34921-8F9F-AC27-759B-4D9103936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C23A354-8CF9-22FE-EC34-8B60B02A21BD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>
              <a:extLst>
                <a:ext uri="{FF2B5EF4-FFF2-40B4-BE49-F238E27FC236}">
                  <a16:creationId xmlns="" xmlns:a16="http://schemas.microsoft.com/office/drawing/2014/main" id="{1DBDE200-5974-E054-6347-CAF4013B3E73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三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解析几何部分温馨提醒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="" xmlns:a16="http://schemas.microsoft.com/office/drawing/2014/main" id="{FC4A25FC-727B-E4AD-2EEC-994631234EA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1203598"/>
              <a:ext cx="3600400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03297A5-DE59-D490-F073-0C68CAE7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D23E828-9BC6-4660-BA3F-A6A1B2D6A3E5}"/>
              </a:ext>
            </a:extLst>
          </p:cNvPr>
          <p:cNvSpPr txBox="1"/>
          <p:nvPr/>
        </p:nvSpPr>
        <p:spPr>
          <a:xfrm>
            <a:off x="425339" y="1396069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能说出圆锥曲线的第一、第二、第三定义吗？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="" xmlns:a16="http://schemas.microsoft.com/office/drawing/2014/main" id="{90456018-CB2A-458B-B700-DDB86C1F8F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584" y="2056412"/>
          <a:ext cx="51681" cy="4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5" imgW="127221" imgH="178109" progId="Equation.DSMT4">
                  <p:embed/>
                </p:oleObj>
              </mc:Choice>
              <mc:Fallback>
                <p:oleObj name="Equation" r:id="rId5" imgW="127221" imgH="178109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="" xmlns:a16="http://schemas.microsoft.com/office/drawing/2014/main" id="{90456018-CB2A-458B-B700-DDB86C1F8F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56412"/>
                        <a:ext cx="51681" cy="45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653CEB1-83A2-4D7B-BFED-149A5A23092A}"/>
              </a:ext>
            </a:extLst>
          </p:cNvPr>
          <p:cNvSpPr txBox="1"/>
          <p:nvPr/>
        </p:nvSpPr>
        <p:spPr>
          <a:xfrm>
            <a:off x="439420" y="1902523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焦半径公式、焦点三角形有哪些重要结论？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FA67E08-1E05-4589-A14F-19BAFBA5570C}"/>
              </a:ext>
            </a:extLst>
          </p:cNvPr>
          <p:cNvSpPr txBox="1"/>
          <p:nvPr/>
        </p:nvSpPr>
        <p:spPr>
          <a:xfrm>
            <a:off x="447965" y="2753616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双曲线的渐近线有哪些结论？渐近线斜率与离心率的关系？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BBE7516F-BB44-49F5-AFFB-F64591CDE091}"/>
              </a:ext>
            </a:extLst>
          </p:cNvPr>
          <p:cNvSpPr txBox="1"/>
          <p:nvPr/>
        </p:nvSpPr>
        <p:spPr>
          <a:xfrm>
            <a:off x="447965" y="2348091"/>
            <a:ext cx="5060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9.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焦点弦长怎么求？焦点弦所在的两个焦半径有什么关系？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6BD8B634-29CF-45DD-8FDE-9DF8031D9034}"/>
              </a:ext>
            </a:extLst>
          </p:cNvPr>
          <p:cNvSpPr txBox="1"/>
          <p:nvPr/>
        </p:nvSpPr>
        <p:spPr>
          <a:xfrm>
            <a:off x="455927" y="3193825"/>
            <a:ext cx="843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圆锥曲线的切线有哪些方法和结论？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00AA1235-2A6E-4492-B73A-1E4A06082C99}"/>
              </a:ext>
            </a:extLst>
          </p:cNvPr>
          <p:cNvSpPr txBox="1"/>
          <p:nvPr/>
        </p:nvSpPr>
        <p:spPr>
          <a:xfrm>
            <a:off x="455927" y="3635598"/>
            <a:ext cx="591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直线与圆锥曲线相交问题，韦达定理法与点差法的规范步骤是什么？</a:t>
            </a:r>
            <a:endParaRPr lang="en-US" altLang="zh-CN" sz="1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非对称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韦达定理怎么处理？</a:t>
            </a:r>
          </a:p>
        </p:txBody>
      </p:sp>
    </p:spTree>
    <p:extLst>
      <p:ext uri="{BB962C8B-B14F-4D97-AF65-F5344CB8AC3E}">
        <p14:creationId xmlns:p14="http://schemas.microsoft.com/office/powerpoint/2010/main" val="316807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8F34921-8F9F-AC27-759B-4D9103936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C23A354-8CF9-22FE-EC34-8B60B02A21BD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>
              <a:extLst>
                <a:ext uri="{FF2B5EF4-FFF2-40B4-BE49-F238E27FC236}">
                  <a16:creationId xmlns="" xmlns:a16="http://schemas.microsoft.com/office/drawing/2014/main" id="{1DBDE200-5974-E054-6347-CAF4013B3E73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三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解析几何部分温馨提醒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="" xmlns:a16="http://schemas.microsoft.com/office/drawing/2014/main" id="{FC4A25FC-727B-E4AD-2EEC-994631234EA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1203598"/>
              <a:ext cx="3600400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03297A5-DE59-D490-F073-0C68CAE7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7" name="对象 16">
            <a:extLst>
              <a:ext uri="{FF2B5EF4-FFF2-40B4-BE49-F238E27FC236}">
                <a16:creationId xmlns="" xmlns:a16="http://schemas.microsoft.com/office/drawing/2014/main" id="{90456018-CB2A-458B-B700-DDB86C1F8F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7163" y="1977421"/>
          <a:ext cx="51681" cy="4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5" imgW="127221" imgH="178109" progId="Equation.DSMT4">
                  <p:embed/>
                </p:oleObj>
              </mc:Choice>
              <mc:Fallback>
                <p:oleObj name="Equation" r:id="rId5" imgW="127221" imgH="178109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="" xmlns:a16="http://schemas.microsoft.com/office/drawing/2014/main" id="{90456018-CB2A-458B-B700-DDB86C1F8F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163" y="1977421"/>
                        <a:ext cx="51681" cy="45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FA67E08-1E05-4589-A14F-19BAFBA5570C}"/>
              </a:ext>
            </a:extLst>
          </p:cNvPr>
          <p:cNvSpPr txBox="1"/>
          <p:nvPr/>
        </p:nvSpPr>
        <p:spPr>
          <a:xfrm>
            <a:off x="457052" y="1872499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14.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</a:t>
            </a:r>
            <a:r>
              <a:rPr lang="zh-CN" altLang="en-US" sz="1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记得阿波罗尼斯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圆吗？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6BD8B634-29CF-45DD-8FDE-9DF8031D9034}"/>
              </a:ext>
            </a:extLst>
          </p:cNvPr>
          <p:cNvSpPr txBox="1"/>
          <p:nvPr/>
        </p:nvSpPr>
        <p:spPr>
          <a:xfrm>
            <a:off x="484502" y="2402884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15.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圆锥曲线的光学性质？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00AA1235-2A6E-4492-B73A-1E4A06082C99}"/>
              </a:ext>
            </a:extLst>
          </p:cNvPr>
          <p:cNvSpPr txBox="1"/>
          <p:nvPr/>
        </p:nvSpPr>
        <p:spPr>
          <a:xfrm>
            <a:off x="456781" y="2912259"/>
            <a:ext cx="2963091" cy="30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16.</a:t>
            </a:r>
            <a:r>
              <a:rPr lang="zh-CN" altLang="en-US" sz="1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轨迹和轨迹方程是一回事吗？</a:t>
            </a:r>
            <a:endParaRPr lang="zh-CN" altLang="en-US" sz="1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794417F1-5993-464E-8A04-A477E926C2EF}"/>
              </a:ext>
            </a:extLst>
          </p:cNvPr>
          <p:cNvSpPr txBox="1"/>
          <p:nvPr/>
        </p:nvSpPr>
        <p:spPr>
          <a:xfrm>
            <a:off x="457052" y="1418007"/>
            <a:ext cx="354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13.</a:t>
            </a:r>
            <a:r>
              <a:rPr lang="zh-CN" altLang="en-US" sz="1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圆锥曲线中点弦问题的重要结论？ </a:t>
            </a:r>
          </a:p>
        </p:txBody>
      </p:sp>
    </p:spTree>
    <p:extLst>
      <p:ext uri="{BB962C8B-B14F-4D97-AF65-F5344CB8AC3E}">
        <p14:creationId xmlns:p14="http://schemas.microsoft.com/office/powerpoint/2010/main" val="415132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边形 2"/>
          <p:cNvSpPr/>
          <p:nvPr/>
        </p:nvSpPr>
        <p:spPr>
          <a:xfrm>
            <a:off x="179512" y="1563638"/>
            <a:ext cx="2722916" cy="1944885"/>
          </a:xfrm>
          <a:custGeom>
            <a:avLst/>
            <a:gdLst>
              <a:gd name="connsiteX0" fmla="*/ 0 w 3855910"/>
              <a:gd name="connsiteY0" fmla="*/ 6532 h 1764300"/>
              <a:gd name="connsiteX1" fmla="*/ 3855910 w 3855910"/>
              <a:gd name="connsiteY1" fmla="*/ 0 h 1764300"/>
              <a:gd name="connsiteX2" fmla="*/ 3271473 w 3855910"/>
              <a:gd name="connsiteY2" fmla="*/ 1764300 h 1764300"/>
              <a:gd name="connsiteX3" fmla="*/ 0 w 3855910"/>
              <a:gd name="connsiteY3" fmla="*/ 1764300 h 1764300"/>
              <a:gd name="connsiteX4" fmla="*/ 0 w 3855910"/>
              <a:gd name="connsiteY4" fmla="*/ 6532 h 176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910" h="1764300">
                <a:moveTo>
                  <a:pt x="0" y="6532"/>
                </a:moveTo>
                <a:lnTo>
                  <a:pt x="3855910" y="0"/>
                </a:lnTo>
                <a:lnTo>
                  <a:pt x="3271473" y="1764300"/>
                </a:lnTo>
                <a:lnTo>
                  <a:pt x="0" y="1764300"/>
                </a:lnTo>
                <a:lnTo>
                  <a:pt x="0" y="653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16255" y="1765117"/>
            <a:ext cx="1541926" cy="1541926"/>
            <a:chOff x="400614" y="153236"/>
            <a:chExt cx="1914458" cy="1914458"/>
          </a:xfrm>
        </p:grpSpPr>
        <p:grpSp>
          <p:nvGrpSpPr>
            <p:cNvPr id="43" name="组合 42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4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29"/>
              <p:cNvSpPr>
                <a:spLocks noChangeAspect="1"/>
              </p:cNvSpPr>
              <p:nvPr/>
            </p:nvSpPr>
            <p:spPr>
              <a:xfrm>
                <a:off x="1850114" y="3197842"/>
                <a:ext cx="1050630" cy="1050630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44" name="Rectangle 9"/>
            <p:cNvSpPr/>
            <p:nvPr/>
          </p:nvSpPr>
          <p:spPr>
            <a:xfrm>
              <a:off x="696752" y="764216"/>
              <a:ext cx="1350150" cy="6924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七</a:t>
              </a:r>
            </a:p>
          </p:txBody>
        </p:sp>
      </p:grpSp>
      <p:sp>
        <p:nvSpPr>
          <p:cNvPr id="47" name="平行四边形 39"/>
          <p:cNvSpPr/>
          <p:nvPr/>
        </p:nvSpPr>
        <p:spPr>
          <a:xfrm>
            <a:off x="2448767" y="1563638"/>
            <a:ext cx="6264696" cy="1937684"/>
          </a:xfrm>
          <a:custGeom>
            <a:avLst/>
            <a:gdLst/>
            <a:ahLst/>
            <a:cxnLst/>
            <a:rect l="l" t="t" r="r" b="b"/>
            <a:pathLst>
              <a:path w="5703525" h="1757768">
                <a:moveTo>
                  <a:pt x="415097" y="0"/>
                </a:moveTo>
                <a:lnTo>
                  <a:pt x="5703525" y="0"/>
                </a:lnTo>
                <a:lnTo>
                  <a:pt x="5703525" y="1757768"/>
                </a:lnTo>
                <a:lnTo>
                  <a:pt x="0" y="1757768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510538" y="2193926"/>
            <a:ext cx="664587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函数与导数部分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79212F5-F380-064D-87BE-E4CC06BD76B7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9" name="Text Placeholder 4">
              <a:extLst>
                <a:ext uri="{FF2B5EF4-FFF2-40B4-BE49-F238E27FC236}">
                  <a16:creationId xmlns="" xmlns:a16="http://schemas.microsoft.com/office/drawing/2014/main" id="{36DE7B2F-779C-7138-D45E-7A25E4564F0C}"/>
                </a:ext>
              </a:extLst>
            </p:cNvPr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七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函数与导数部分温馨提醒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EA949B9C-577E-A373-D6D3-5651BE11CACF}"/>
                </a:ext>
              </a:extLst>
            </p:cNvPr>
            <p:cNvCxnSpPr/>
            <p:nvPr/>
          </p:nvCxnSpPr>
          <p:spPr>
            <a:xfrm>
              <a:off x="323528" y="1203598"/>
              <a:ext cx="3888432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6A953BE4-94EB-A450-0D1D-4B7B26F05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475" y="2562225"/>
            <a:ext cx="19050" cy="19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4DF1E561-694A-DD81-C451-6E0E1B682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491630"/>
            <a:ext cx="5544616" cy="31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2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79212F5-F380-064D-87BE-E4CC06BD76B7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9" name="Text Placeholder 4">
              <a:extLst>
                <a:ext uri="{FF2B5EF4-FFF2-40B4-BE49-F238E27FC236}">
                  <a16:creationId xmlns="" xmlns:a16="http://schemas.microsoft.com/office/drawing/2014/main" id="{36DE7B2F-779C-7138-D45E-7A25E4564F0C}"/>
                </a:ext>
              </a:extLst>
            </p:cNvPr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七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函数与导数部分温馨提醒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EA949B9C-577E-A373-D6D3-5651BE11CACF}"/>
                </a:ext>
              </a:extLst>
            </p:cNvPr>
            <p:cNvCxnSpPr/>
            <p:nvPr/>
          </p:nvCxnSpPr>
          <p:spPr>
            <a:xfrm>
              <a:off x="323528" y="1203598"/>
              <a:ext cx="3888432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493A328-73A6-95FB-9ADF-B84BC50C8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419622"/>
            <a:ext cx="6769535" cy="308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952" y="1277589"/>
            <a:ext cx="3816424" cy="7007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145" y="2286098"/>
            <a:ext cx="5886368" cy="720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3435846"/>
            <a:ext cx="6149750" cy="723500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="" xmlns:a16="http://schemas.microsoft.com/office/drawing/2014/main" id="{266D2E96-580B-227E-E589-DED82A01B4EF}"/>
              </a:ext>
            </a:extLst>
          </p:cNvPr>
          <p:cNvSpPr txBox="1"/>
          <p:nvPr/>
        </p:nvSpPr>
        <p:spPr>
          <a:xfrm>
            <a:off x="323528" y="843558"/>
            <a:ext cx="4947193" cy="3780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r>
              <a:rPr lang="en-US" altLang="zh-CN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.</a:t>
            </a:r>
            <a:r>
              <a:rPr lang="zh-CN" altLang="en-US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集合、逻辑与复数部分温馨提醒</a:t>
            </a:r>
            <a:endParaRPr lang="en-GB" sz="2400" b="1" dirty="0">
              <a:solidFill>
                <a:srgbClr val="C0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734C598-E897-7736-8957-B85ED5FDBB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835AF9B-9E1C-15F4-6636-21766CB5B1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075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79212F5-F380-064D-87BE-E4CC06BD76B7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9" name="Text Placeholder 4">
              <a:extLst>
                <a:ext uri="{FF2B5EF4-FFF2-40B4-BE49-F238E27FC236}">
                  <a16:creationId xmlns="" xmlns:a16="http://schemas.microsoft.com/office/drawing/2014/main" id="{36DE7B2F-779C-7138-D45E-7A25E4564F0C}"/>
                </a:ext>
              </a:extLst>
            </p:cNvPr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七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函数与导数部分温馨提醒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EA949B9C-577E-A373-D6D3-5651BE11CACF}"/>
                </a:ext>
              </a:extLst>
            </p:cNvPr>
            <p:cNvCxnSpPr/>
            <p:nvPr/>
          </p:nvCxnSpPr>
          <p:spPr>
            <a:xfrm>
              <a:off x="323528" y="1203598"/>
              <a:ext cx="3888432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EE8FE92-F9BB-C68F-B441-3B7BD5F94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491630"/>
            <a:ext cx="6301483" cy="30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79212F5-F380-064D-87BE-E4CC06BD76B7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9" name="Text Placeholder 4">
              <a:extLst>
                <a:ext uri="{FF2B5EF4-FFF2-40B4-BE49-F238E27FC236}">
                  <a16:creationId xmlns="" xmlns:a16="http://schemas.microsoft.com/office/drawing/2014/main" id="{36DE7B2F-779C-7138-D45E-7A25E4564F0C}"/>
                </a:ext>
              </a:extLst>
            </p:cNvPr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七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函数与导数部分温馨提醒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EA949B9C-577E-A373-D6D3-5651BE11CACF}"/>
                </a:ext>
              </a:extLst>
            </p:cNvPr>
            <p:cNvCxnSpPr/>
            <p:nvPr/>
          </p:nvCxnSpPr>
          <p:spPr>
            <a:xfrm>
              <a:off x="323528" y="1203598"/>
              <a:ext cx="3888432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C13174D-AB5D-CF99-6BA8-C24904FA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19622"/>
            <a:ext cx="74178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79212F5-F380-064D-87BE-E4CC06BD76B7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9" name="Text Placeholder 4">
              <a:extLst>
                <a:ext uri="{FF2B5EF4-FFF2-40B4-BE49-F238E27FC236}">
                  <a16:creationId xmlns="" xmlns:a16="http://schemas.microsoft.com/office/drawing/2014/main" id="{36DE7B2F-779C-7138-D45E-7A25E4564F0C}"/>
                </a:ext>
              </a:extLst>
            </p:cNvPr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七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函数与导数部分温馨提醒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EA949B9C-577E-A373-D6D3-5651BE11CACF}"/>
                </a:ext>
              </a:extLst>
            </p:cNvPr>
            <p:cNvCxnSpPr/>
            <p:nvPr/>
          </p:nvCxnSpPr>
          <p:spPr>
            <a:xfrm>
              <a:off x="323528" y="1203598"/>
              <a:ext cx="3888432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395536" y="1387153"/>
            <a:ext cx="6013807" cy="3432412"/>
            <a:chOff x="395536" y="1387153"/>
            <a:chExt cx="6013807" cy="3432412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28F97D4D-599A-455F-3AC8-8B0550208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1387153"/>
              <a:ext cx="6013807" cy="343241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416" y="1851671"/>
              <a:ext cx="5112568" cy="241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29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713262"/>
            <a:ext cx="1692188" cy="12067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79212F5-F380-064D-87BE-E4CC06BD76B7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9" name="Text Placeholder 4">
              <a:extLst>
                <a:ext uri="{FF2B5EF4-FFF2-40B4-BE49-F238E27FC236}">
                  <a16:creationId xmlns="" xmlns:a16="http://schemas.microsoft.com/office/drawing/2014/main" id="{36DE7B2F-779C-7138-D45E-7A25E4564F0C}"/>
                </a:ext>
              </a:extLst>
            </p:cNvPr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七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函数与导数部分温馨提醒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EA949B9C-577E-A373-D6D3-5651BE11CACF}"/>
                </a:ext>
              </a:extLst>
            </p:cNvPr>
            <p:cNvCxnSpPr/>
            <p:nvPr/>
          </p:nvCxnSpPr>
          <p:spPr>
            <a:xfrm>
              <a:off x="323528" y="1203598"/>
              <a:ext cx="3888432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8A7AFF8-D03D-A233-B94A-7A505CBBB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42672"/>
            <a:ext cx="7356960" cy="19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79212F5-F380-064D-87BE-E4CC06BD76B7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9" name="Text Placeholder 4">
              <a:extLst>
                <a:ext uri="{FF2B5EF4-FFF2-40B4-BE49-F238E27FC236}">
                  <a16:creationId xmlns="" xmlns:a16="http://schemas.microsoft.com/office/drawing/2014/main" id="{36DE7B2F-779C-7138-D45E-7A25E4564F0C}"/>
                </a:ext>
              </a:extLst>
            </p:cNvPr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七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函数与导数部分温馨提醒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EA949B9C-577E-A373-D6D3-5651BE11CACF}"/>
                </a:ext>
              </a:extLst>
            </p:cNvPr>
            <p:cNvCxnSpPr/>
            <p:nvPr/>
          </p:nvCxnSpPr>
          <p:spPr>
            <a:xfrm>
              <a:off x="323528" y="1203598"/>
              <a:ext cx="3888432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6BF21B7-8809-0CD6-2261-BCE63A14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410602"/>
            <a:ext cx="4307083" cy="31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5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/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七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函数与导数部分温馨提醒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23528" y="1203598"/>
              <a:ext cx="3888432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 descr="28">
            <a:extLst>
              <a:ext uri="{FF2B5EF4-FFF2-40B4-BE49-F238E27FC236}">
                <a16:creationId xmlns="" xmlns:a16="http://schemas.microsoft.com/office/drawing/2014/main" id="{1F7C97C6-C6A7-D1B4-2DE1-03469499B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4096"/>
            <a:ext cx="5256584" cy="338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边形 2"/>
          <p:cNvSpPr/>
          <p:nvPr/>
        </p:nvSpPr>
        <p:spPr>
          <a:xfrm>
            <a:off x="179512" y="1563638"/>
            <a:ext cx="2722916" cy="1944885"/>
          </a:xfrm>
          <a:custGeom>
            <a:avLst/>
            <a:gdLst>
              <a:gd name="connsiteX0" fmla="*/ 0 w 3855910"/>
              <a:gd name="connsiteY0" fmla="*/ 6532 h 1764300"/>
              <a:gd name="connsiteX1" fmla="*/ 3855910 w 3855910"/>
              <a:gd name="connsiteY1" fmla="*/ 0 h 1764300"/>
              <a:gd name="connsiteX2" fmla="*/ 3271473 w 3855910"/>
              <a:gd name="connsiteY2" fmla="*/ 1764300 h 1764300"/>
              <a:gd name="connsiteX3" fmla="*/ 0 w 3855910"/>
              <a:gd name="connsiteY3" fmla="*/ 1764300 h 1764300"/>
              <a:gd name="connsiteX4" fmla="*/ 0 w 3855910"/>
              <a:gd name="connsiteY4" fmla="*/ 6532 h 176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910" h="1764300">
                <a:moveTo>
                  <a:pt x="0" y="6532"/>
                </a:moveTo>
                <a:lnTo>
                  <a:pt x="3855910" y="0"/>
                </a:lnTo>
                <a:lnTo>
                  <a:pt x="3271473" y="1764300"/>
                </a:lnTo>
                <a:lnTo>
                  <a:pt x="0" y="1764300"/>
                </a:lnTo>
                <a:lnTo>
                  <a:pt x="0" y="653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16255" y="1765117"/>
            <a:ext cx="1541926" cy="1541926"/>
            <a:chOff x="400614" y="153236"/>
            <a:chExt cx="1914458" cy="1914458"/>
          </a:xfrm>
        </p:grpSpPr>
        <p:grpSp>
          <p:nvGrpSpPr>
            <p:cNvPr id="43" name="组合 42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4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29"/>
              <p:cNvSpPr>
                <a:spLocks noChangeAspect="1"/>
              </p:cNvSpPr>
              <p:nvPr/>
            </p:nvSpPr>
            <p:spPr>
              <a:xfrm>
                <a:off x="1850114" y="3197842"/>
                <a:ext cx="1050630" cy="1050630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44" name="Rectangle 9"/>
            <p:cNvSpPr/>
            <p:nvPr/>
          </p:nvSpPr>
          <p:spPr>
            <a:xfrm>
              <a:off x="696752" y="764216"/>
              <a:ext cx="1350150" cy="6924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八</a:t>
              </a:r>
            </a:p>
          </p:txBody>
        </p:sp>
      </p:grpSp>
      <p:sp>
        <p:nvSpPr>
          <p:cNvPr id="47" name="平行四边形 39"/>
          <p:cNvSpPr/>
          <p:nvPr/>
        </p:nvSpPr>
        <p:spPr>
          <a:xfrm>
            <a:off x="2448768" y="1567237"/>
            <a:ext cx="6264696" cy="1937684"/>
          </a:xfrm>
          <a:custGeom>
            <a:avLst/>
            <a:gdLst/>
            <a:ahLst/>
            <a:cxnLst/>
            <a:rect l="l" t="t" r="r" b="b"/>
            <a:pathLst>
              <a:path w="5703525" h="1757768">
                <a:moveTo>
                  <a:pt x="415097" y="0"/>
                </a:moveTo>
                <a:lnTo>
                  <a:pt x="5703525" y="0"/>
                </a:lnTo>
                <a:lnTo>
                  <a:pt x="5703525" y="1757768"/>
                </a:lnTo>
                <a:lnTo>
                  <a:pt x="0" y="1757768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811977" y="2197525"/>
            <a:ext cx="507100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新定义部分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/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八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新定义部分温馨提醒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23528" y="1203598"/>
              <a:ext cx="3456384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 descr="27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1630"/>
            <a:ext cx="5273824" cy="296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/>
            <p:cNvSpPr txBox="1"/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八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新定义部分温馨提醒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23528" y="1203598"/>
              <a:ext cx="3456384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164" y="360109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F6DE45DD-2F1B-F836-04A6-9EB103D13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732902"/>
            <a:ext cx="7266084" cy="206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7494"/>
            <a:ext cx="8280920" cy="466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015" y="483518"/>
            <a:ext cx="7968886" cy="18722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2643758"/>
            <a:ext cx="5640626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471297"/>
            <a:ext cx="10801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坚定信心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31840" y="987574"/>
            <a:ext cx="518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不要用力过猛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75856" y="2787774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不要先入为主</a:t>
            </a:r>
          </a:p>
        </p:txBody>
      </p:sp>
    </p:spTree>
    <p:extLst>
      <p:ext uri="{BB962C8B-B14F-4D97-AF65-F5344CB8AC3E}">
        <p14:creationId xmlns:p14="http://schemas.microsoft.com/office/powerpoint/2010/main" val="382244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5118" y="1511362"/>
            <a:ext cx="936104" cy="2120777"/>
          </a:xfrm>
          <a:prstGeom prst="rect">
            <a:avLst/>
          </a:prstGeom>
        </p:spPr>
      </p:pic>
      <p:sp>
        <p:nvSpPr>
          <p:cNvPr id="26" name="Freeform 6"/>
          <p:cNvSpPr>
            <a:spLocks noChangeArrowheads="1"/>
          </p:cNvSpPr>
          <p:nvPr/>
        </p:nvSpPr>
        <p:spPr bwMode="auto">
          <a:xfrm>
            <a:off x="2994542" y="2434670"/>
            <a:ext cx="497338" cy="493749"/>
          </a:xfrm>
          <a:custGeom>
            <a:avLst/>
            <a:gdLst>
              <a:gd name="T0" fmla="*/ 425 w 444"/>
              <a:gd name="T1" fmla="*/ 17 h 435"/>
              <a:gd name="T2" fmla="*/ 425 w 444"/>
              <a:gd name="T3" fmla="*/ 17 h 435"/>
              <a:gd name="T4" fmla="*/ 345 w 444"/>
              <a:gd name="T5" fmla="*/ 35 h 435"/>
              <a:gd name="T6" fmla="*/ 0 w 444"/>
              <a:gd name="T7" fmla="*/ 222 h 435"/>
              <a:gd name="T8" fmla="*/ 195 w 444"/>
              <a:gd name="T9" fmla="*/ 248 h 435"/>
              <a:gd name="T10" fmla="*/ 221 w 444"/>
              <a:gd name="T11" fmla="*/ 434 h 435"/>
              <a:gd name="T12" fmla="*/ 399 w 444"/>
              <a:gd name="T13" fmla="*/ 89 h 435"/>
              <a:gd name="T14" fmla="*/ 425 w 444"/>
              <a:gd name="T15" fmla="*/ 17 h 435"/>
              <a:gd name="T16" fmla="*/ 381 w 444"/>
              <a:gd name="T17" fmla="*/ 62 h 435"/>
              <a:gd name="T18" fmla="*/ 381 w 444"/>
              <a:gd name="T19" fmla="*/ 62 h 435"/>
              <a:gd name="T20" fmla="*/ 239 w 444"/>
              <a:gd name="T21" fmla="*/ 319 h 435"/>
              <a:gd name="T22" fmla="*/ 230 w 444"/>
              <a:gd name="T23" fmla="*/ 204 h 435"/>
              <a:gd name="T24" fmla="*/ 381 w 444"/>
              <a:gd name="T25" fmla="*/ 6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4" h="435">
                <a:moveTo>
                  <a:pt x="425" y="17"/>
                </a:moveTo>
                <a:lnTo>
                  <a:pt x="425" y="17"/>
                </a:lnTo>
                <a:cubicBezTo>
                  <a:pt x="408" y="0"/>
                  <a:pt x="399" y="17"/>
                  <a:pt x="345" y="35"/>
                </a:cubicBezTo>
                <a:cubicBezTo>
                  <a:pt x="221" y="97"/>
                  <a:pt x="0" y="222"/>
                  <a:pt x="0" y="222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221" y="434"/>
                  <a:pt x="221" y="434"/>
                  <a:pt x="221" y="434"/>
                </a:cubicBezTo>
                <a:cubicBezTo>
                  <a:pt x="221" y="434"/>
                  <a:pt x="345" y="222"/>
                  <a:pt x="399" y="89"/>
                </a:cubicBezTo>
                <a:cubicBezTo>
                  <a:pt x="425" y="44"/>
                  <a:pt x="443" y="26"/>
                  <a:pt x="425" y="17"/>
                </a:cubicBezTo>
                <a:close/>
                <a:moveTo>
                  <a:pt x="381" y="62"/>
                </a:moveTo>
                <a:lnTo>
                  <a:pt x="381" y="62"/>
                </a:lnTo>
                <a:cubicBezTo>
                  <a:pt x="239" y="319"/>
                  <a:pt x="239" y="319"/>
                  <a:pt x="239" y="319"/>
                </a:cubicBezTo>
                <a:cubicBezTo>
                  <a:pt x="230" y="204"/>
                  <a:pt x="230" y="204"/>
                  <a:pt x="230" y="204"/>
                </a:cubicBezTo>
                <a:lnTo>
                  <a:pt x="381" y="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pPr defTabSz="53467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3200">
              <a:solidFill>
                <a:schemeClr val="tx2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35896" y="2389810"/>
            <a:ext cx="38548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选择题策略与方法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686" y="2966948"/>
            <a:ext cx="2239353" cy="1888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8EC88C34-2664-34FE-B800-E4CA56C2D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9" y="987574"/>
            <a:ext cx="6372200" cy="358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7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748A1F4-EC91-3C6B-4645-59E7F03DD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5">
            <a:extLst>
              <a:ext uri="{FF2B5EF4-FFF2-40B4-BE49-F238E27FC236}">
                <a16:creationId xmlns="" xmlns:a16="http://schemas.microsoft.com/office/drawing/2014/main" id="{3CD71EA9-3851-4B3E-D2FB-9CDC78E7FE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9582"/>
            <a:ext cx="6199673" cy="3487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56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DDD9F962-2FAE-51FA-5026-A0D9A3A13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6">
            <a:extLst>
              <a:ext uri="{FF2B5EF4-FFF2-40B4-BE49-F238E27FC236}">
                <a16:creationId xmlns="" xmlns:a16="http://schemas.microsoft.com/office/drawing/2014/main" id="{7F03BF49-3574-228F-4132-A734159053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22543"/>
            <a:ext cx="6588224" cy="3705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09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F2A0D10-4B2A-F70C-784A-945FF4246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7">
            <a:extLst>
              <a:ext uri="{FF2B5EF4-FFF2-40B4-BE49-F238E27FC236}">
                <a16:creationId xmlns="" xmlns:a16="http://schemas.microsoft.com/office/drawing/2014/main" id="{82D527B4-C1B2-E324-0069-0D07D46BFF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4150"/>
            <a:ext cx="6714492" cy="3776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9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FE86D52-9555-9771-1684-4C467F7F61D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1115616" y="987574"/>
            <a:ext cx="5688632" cy="363345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39A6634B-A9BF-1438-8FA8-B11857867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7D24D5A-3F9B-A2F7-746C-D72B2C041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AC66FB0-5AB3-8EB3-8F26-B41758F23E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20000"/>
          </a:blip>
          <a:stretch>
            <a:fillRect/>
          </a:stretch>
        </p:blipFill>
        <p:spPr>
          <a:xfrm>
            <a:off x="539552" y="1059582"/>
            <a:ext cx="7856745" cy="31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0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7D24D5A-3F9B-A2F7-746C-D72B2C041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3961972-8F69-DA84-9063-C884A873E9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20000"/>
          </a:blip>
          <a:stretch>
            <a:fillRect/>
          </a:stretch>
        </p:blipFill>
        <p:spPr>
          <a:xfrm>
            <a:off x="539552" y="1131590"/>
            <a:ext cx="769049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7D24D5A-3F9B-A2F7-746C-D72B2C041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5A26594-5494-2762-7D19-2FF5CFE3BD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20000"/>
          </a:blip>
          <a:stretch>
            <a:fillRect/>
          </a:stretch>
        </p:blipFill>
        <p:spPr>
          <a:xfrm>
            <a:off x="558016" y="1262341"/>
            <a:ext cx="80279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3" y="627534"/>
            <a:ext cx="7408487" cy="12961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7" y="2499742"/>
            <a:ext cx="8683231" cy="16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7D24D5A-3F9B-A2F7-746C-D72B2C041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53F5377-72C3-B5F6-950F-2BA954C0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31590"/>
            <a:ext cx="7615317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5118" y="1511362"/>
            <a:ext cx="936104" cy="2120777"/>
          </a:xfrm>
          <a:prstGeom prst="rect">
            <a:avLst/>
          </a:prstGeom>
        </p:spPr>
      </p:pic>
      <p:sp>
        <p:nvSpPr>
          <p:cNvPr id="26" name="Freeform 6"/>
          <p:cNvSpPr>
            <a:spLocks noChangeArrowheads="1"/>
          </p:cNvSpPr>
          <p:nvPr/>
        </p:nvSpPr>
        <p:spPr bwMode="auto">
          <a:xfrm>
            <a:off x="2994542" y="2434670"/>
            <a:ext cx="497338" cy="493749"/>
          </a:xfrm>
          <a:custGeom>
            <a:avLst/>
            <a:gdLst>
              <a:gd name="T0" fmla="*/ 425 w 444"/>
              <a:gd name="T1" fmla="*/ 17 h 435"/>
              <a:gd name="T2" fmla="*/ 425 w 444"/>
              <a:gd name="T3" fmla="*/ 17 h 435"/>
              <a:gd name="T4" fmla="*/ 345 w 444"/>
              <a:gd name="T5" fmla="*/ 35 h 435"/>
              <a:gd name="T6" fmla="*/ 0 w 444"/>
              <a:gd name="T7" fmla="*/ 222 h 435"/>
              <a:gd name="T8" fmla="*/ 195 w 444"/>
              <a:gd name="T9" fmla="*/ 248 h 435"/>
              <a:gd name="T10" fmla="*/ 221 w 444"/>
              <a:gd name="T11" fmla="*/ 434 h 435"/>
              <a:gd name="T12" fmla="*/ 399 w 444"/>
              <a:gd name="T13" fmla="*/ 89 h 435"/>
              <a:gd name="T14" fmla="*/ 425 w 444"/>
              <a:gd name="T15" fmla="*/ 17 h 435"/>
              <a:gd name="T16" fmla="*/ 381 w 444"/>
              <a:gd name="T17" fmla="*/ 62 h 435"/>
              <a:gd name="T18" fmla="*/ 381 w 444"/>
              <a:gd name="T19" fmla="*/ 62 h 435"/>
              <a:gd name="T20" fmla="*/ 239 w 444"/>
              <a:gd name="T21" fmla="*/ 319 h 435"/>
              <a:gd name="T22" fmla="*/ 230 w 444"/>
              <a:gd name="T23" fmla="*/ 204 h 435"/>
              <a:gd name="T24" fmla="*/ 381 w 444"/>
              <a:gd name="T25" fmla="*/ 6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4" h="435">
                <a:moveTo>
                  <a:pt x="425" y="17"/>
                </a:moveTo>
                <a:lnTo>
                  <a:pt x="425" y="17"/>
                </a:lnTo>
                <a:cubicBezTo>
                  <a:pt x="408" y="0"/>
                  <a:pt x="399" y="17"/>
                  <a:pt x="345" y="35"/>
                </a:cubicBezTo>
                <a:cubicBezTo>
                  <a:pt x="221" y="97"/>
                  <a:pt x="0" y="222"/>
                  <a:pt x="0" y="222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221" y="434"/>
                  <a:pt x="221" y="434"/>
                  <a:pt x="221" y="434"/>
                </a:cubicBezTo>
                <a:cubicBezTo>
                  <a:pt x="221" y="434"/>
                  <a:pt x="345" y="222"/>
                  <a:pt x="399" y="89"/>
                </a:cubicBezTo>
                <a:cubicBezTo>
                  <a:pt x="425" y="44"/>
                  <a:pt x="443" y="26"/>
                  <a:pt x="425" y="17"/>
                </a:cubicBezTo>
                <a:close/>
                <a:moveTo>
                  <a:pt x="381" y="62"/>
                </a:moveTo>
                <a:lnTo>
                  <a:pt x="381" y="62"/>
                </a:lnTo>
                <a:cubicBezTo>
                  <a:pt x="239" y="319"/>
                  <a:pt x="239" y="319"/>
                  <a:pt x="239" y="319"/>
                </a:cubicBezTo>
                <a:cubicBezTo>
                  <a:pt x="230" y="204"/>
                  <a:pt x="230" y="204"/>
                  <a:pt x="230" y="204"/>
                </a:cubicBezTo>
                <a:lnTo>
                  <a:pt x="381" y="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pPr defTabSz="53467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3200">
              <a:solidFill>
                <a:schemeClr val="tx2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35896" y="2382173"/>
            <a:ext cx="3854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填空题策略与方法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686" y="2966948"/>
            <a:ext cx="2239353" cy="1888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294F595-EAF2-5625-A273-5D5E67189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8">
            <a:extLst>
              <a:ext uri="{FF2B5EF4-FFF2-40B4-BE49-F238E27FC236}">
                <a16:creationId xmlns="" xmlns:a16="http://schemas.microsoft.com/office/drawing/2014/main" id="{BE08CAE3-EC5A-CAAC-3BEB-7BBD7271D9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1059582"/>
            <a:ext cx="6372200" cy="358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59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9">
            <a:extLst>
              <a:ext uri="{FF2B5EF4-FFF2-40B4-BE49-F238E27FC236}">
                <a16:creationId xmlns="" xmlns:a16="http://schemas.microsoft.com/office/drawing/2014/main" id="{40D89D5F-0882-3F16-3DE7-0BA028A668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43558"/>
            <a:ext cx="6876256" cy="3867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6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5118" y="1511362"/>
            <a:ext cx="936104" cy="2120777"/>
          </a:xfrm>
          <a:prstGeom prst="rect">
            <a:avLst/>
          </a:prstGeom>
        </p:spPr>
      </p:pic>
      <p:sp>
        <p:nvSpPr>
          <p:cNvPr id="26" name="Freeform 6"/>
          <p:cNvSpPr>
            <a:spLocks noChangeArrowheads="1"/>
          </p:cNvSpPr>
          <p:nvPr/>
        </p:nvSpPr>
        <p:spPr bwMode="auto">
          <a:xfrm>
            <a:off x="2994542" y="2434670"/>
            <a:ext cx="497338" cy="493749"/>
          </a:xfrm>
          <a:custGeom>
            <a:avLst/>
            <a:gdLst>
              <a:gd name="T0" fmla="*/ 425 w 444"/>
              <a:gd name="T1" fmla="*/ 17 h 435"/>
              <a:gd name="T2" fmla="*/ 425 w 444"/>
              <a:gd name="T3" fmla="*/ 17 h 435"/>
              <a:gd name="T4" fmla="*/ 345 w 444"/>
              <a:gd name="T5" fmla="*/ 35 h 435"/>
              <a:gd name="T6" fmla="*/ 0 w 444"/>
              <a:gd name="T7" fmla="*/ 222 h 435"/>
              <a:gd name="T8" fmla="*/ 195 w 444"/>
              <a:gd name="T9" fmla="*/ 248 h 435"/>
              <a:gd name="T10" fmla="*/ 221 w 444"/>
              <a:gd name="T11" fmla="*/ 434 h 435"/>
              <a:gd name="T12" fmla="*/ 399 w 444"/>
              <a:gd name="T13" fmla="*/ 89 h 435"/>
              <a:gd name="T14" fmla="*/ 425 w 444"/>
              <a:gd name="T15" fmla="*/ 17 h 435"/>
              <a:gd name="T16" fmla="*/ 381 w 444"/>
              <a:gd name="T17" fmla="*/ 62 h 435"/>
              <a:gd name="T18" fmla="*/ 381 w 444"/>
              <a:gd name="T19" fmla="*/ 62 h 435"/>
              <a:gd name="T20" fmla="*/ 239 w 444"/>
              <a:gd name="T21" fmla="*/ 319 h 435"/>
              <a:gd name="T22" fmla="*/ 230 w 444"/>
              <a:gd name="T23" fmla="*/ 204 h 435"/>
              <a:gd name="T24" fmla="*/ 381 w 444"/>
              <a:gd name="T25" fmla="*/ 6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4" h="435">
                <a:moveTo>
                  <a:pt x="425" y="17"/>
                </a:moveTo>
                <a:lnTo>
                  <a:pt x="425" y="17"/>
                </a:lnTo>
                <a:cubicBezTo>
                  <a:pt x="408" y="0"/>
                  <a:pt x="399" y="17"/>
                  <a:pt x="345" y="35"/>
                </a:cubicBezTo>
                <a:cubicBezTo>
                  <a:pt x="221" y="97"/>
                  <a:pt x="0" y="222"/>
                  <a:pt x="0" y="222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221" y="434"/>
                  <a:pt x="221" y="434"/>
                  <a:pt x="221" y="434"/>
                </a:cubicBezTo>
                <a:cubicBezTo>
                  <a:pt x="221" y="434"/>
                  <a:pt x="345" y="222"/>
                  <a:pt x="399" y="89"/>
                </a:cubicBezTo>
                <a:cubicBezTo>
                  <a:pt x="425" y="44"/>
                  <a:pt x="443" y="26"/>
                  <a:pt x="425" y="17"/>
                </a:cubicBezTo>
                <a:close/>
                <a:moveTo>
                  <a:pt x="381" y="62"/>
                </a:moveTo>
                <a:lnTo>
                  <a:pt x="381" y="62"/>
                </a:lnTo>
                <a:cubicBezTo>
                  <a:pt x="239" y="319"/>
                  <a:pt x="239" y="319"/>
                  <a:pt x="239" y="319"/>
                </a:cubicBezTo>
                <a:cubicBezTo>
                  <a:pt x="230" y="204"/>
                  <a:pt x="230" y="204"/>
                  <a:pt x="230" y="204"/>
                </a:cubicBezTo>
                <a:lnTo>
                  <a:pt x="381" y="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pPr defTabSz="53467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3200">
              <a:solidFill>
                <a:schemeClr val="tx2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07904" y="2372937"/>
            <a:ext cx="3854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解答题策略与方法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686" y="2966948"/>
            <a:ext cx="2239353" cy="1888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10">
            <a:extLst>
              <a:ext uri="{FF2B5EF4-FFF2-40B4-BE49-F238E27FC236}">
                <a16:creationId xmlns="" xmlns:a16="http://schemas.microsoft.com/office/drawing/2014/main" id="{0AD912F9-D412-FF24-3AA5-1D72FC8C4B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9582"/>
            <a:ext cx="6444208" cy="362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2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11">
            <a:extLst>
              <a:ext uri="{FF2B5EF4-FFF2-40B4-BE49-F238E27FC236}">
                <a16:creationId xmlns="" xmlns:a16="http://schemas.microsoft.com/office/drawing/2014/main" id="{ADC6CC53-4088-B3B5-0D10-CD5A35C2DF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87574"/>
            <a:ext cx="6444208" cy="362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19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0">
            <a:extLst>
              <a:ext uri="{FF2B5EF4-FFF2-40B4-BE49-F238E27FC236}">
                <a16:creationId xmlns="" xmlns:a16="http://schemas.microsoft.com/office/drawing/2014/main" id="{3B4186B0-259B-2BF8-6E9A-51F8097B39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9582"/>
            <a:ext cx="6444208" cy="362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1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3">
            <a:extLst>
              <a:ext uri="{FF2B5EF4-FFF2-40B4-BE49-F238E27FC236}">
                <a16:creationId xmlns="" xmlns:a16="http://schemas.microsoft.com/office/drawing/2014/main" id="{9351856F-E600-D0C0-A907-0553B66FFE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87574"/>
            <a:ext cx="6444208" cy="362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84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4" name="图片 3" descr="41">
            <a:extLst>
              <a:ext uri="{FF2B5EF4-FFF2-40B4-BE49-F238E27FC236}">
                <a16:creationId xmlns="" xmlns:a16="http://schemas.microsoft.com/office/drawing/2014/main" id="{28672D05-F061-BC2A-31FD-4CE8D42F50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3558"/>
            <a:ext cx="5760640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EEFBA48-37AB-2379-C406-5DBA6EE7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939902"/>
            <a:ext cx="5292080" cy="9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边形 2"/>
          <p:cNvSpPr/>
          <p:nvPr/>
        </p:nvSpPr>
        <p:spPr>
          <a:xfrm>
            <a:off x="179512" y="1563638"/>
            <a:ext cx="2722916" cy="1944885"/>
          </a:xfrm>
          <a:custGeom>
            <a:avLst/>
            <a:gdLst>
              <a:gd name="connsiteX0" fmla="*/ 0 w 3855910"/>
              <a:gd name="connsiteY0" fmla="*/ 6532 h 1764300"/>
              <a:gd name="connsiteX1" fmla="*/ 3855910 w 3855910"/>
              <a:gd name="connsiteY1" fmla="*/ 0 h 1764300"/>
              <a:gd name="connsiteX2" fmla="*/ 3271473 w 3855910"/>
              <a:gd name="connsiteY2" fmla="*/ 1764300 h 1764300"/>
              <a:gd name="connsiteX3" fmla="*/ 0 w 3855910"/>
              <a:gd name="connsiteY3" fmla="*/ 1764300 h 1764300"/>
              <a:gd name="connsiteX4" fmla="*/ 0 w 3855910"/>
              <a:gd name="connsiteY4" fmla="*/ 6532 h 176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5910" h="1764300">
                <a:moveTo>
                  <a:pt x="0" y="6532"/>
                </a:moveTo>
                <a:lnTo>
                  <a:pt x="3855910" y="0"/>
                </a:lnTo>
                <a:lnTo>
                  <a:pt x="3271473" y="1764300"/>
                </a:lnTo>
                <a:lnTo>
                  <a:pt x="0" y="1764300"/>
                </a:lnTo>
                <a:lnTo>
                  <a:pt x="0" y="653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16255" y="1765117"/>
            <a:ext cx="1541926" cy="1541926"/>
            <a:chOff x="400614" y="153236"/>
            <a:chExt cx="1914458" cy="1914458"/>
          </a:xfrm>
        </p:grpSpPr>
        <p:grpSp>
          <p:nvGrpSpPr>
            <p:cNvPr id="43" name="组合 42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4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29"/>
              <p:cNvSpPr>
                <a:spLocks noChangeAspect="1"/>
              </p:cNvSpPr>
              <p:nvPr/>
            </p:nvSpPr>
            <p:spPr>
              <a:xfrm>
                <a:off x="1850114" y="3197842"/>
                <a:ext cx="1050630" cy="1050630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44" name="Rectangle 9"/>
            <p:cNvSpPr/>
            <p:nvPr/>
          </p:nvSpPr>
          <p:spPr>
            <a:xfrm>
              <a:off x="696752" y="764216"/>
              <a:ext cx="1350150" cy="6924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二</a:t>
              </a:r>
            </a:p>
          </p:txBody>
        </p:sp>
      </p:grpSp>
      <p:sp>
        <p:nvSpPr>
          <p:cNvPr id="47" name="平行四边形 39"/>
          <p:cNvSpPr/>
          <p:nvPr/>
        </p:nvSpPr>
        <p:spPr>
          <a:xfrm>
            <a:off x="2448768" y="1567237"/>
            <a:ext cx="6264696" cy="1937684"/>
          </a:xfrm>
          <a:custGeom>
            <a:avLst/>
            <a:gdLst/>
            <a:ahLst/>
            <a:cxnLst/>
            <a:rect l="l" t="t" r="r" b="b"/>
            <a:pathLst>
              <a:path w="5703525" h="1757768">
                <a:moveTo>
                  <a:pt x="415097" y="0"/>
                </a:moveTo>
                <a:lnTo>
                  <a:pt x="5703525" y="0"/>
                </a:lnTo>
                <a:lnTo>
                  <a:pt x="5703525" y="1757768"/>
                </a:lnTo>
                <a:lnTo>
                  <a:pt x="0" y="1757768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067593" y="2099147"/>
            <a:ext cx="507100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三角部分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644" y="533440"/>
            <a:ext cx="2168971" cy="4076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932647"/>
            <a:ext cx="3030220" cy="3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435846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347470"/>
            <a:ext cx="3030220" cy="3209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734857"/>
            <a:ext cx="1956271" cy="36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8F34921-8F9F-AC27-759B-4D9103936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71AA85F-A94B-4D9D-B49D-6ADAA79D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692606"/>
            <a:ext cx="1620180" cy="1155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98079"/>
            <a:ext cx="3456384" cy="36746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915566"/>
            <a:ext cx="3403711" cy="346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5C0558-B715-37BC-BDF2-F70A1D7C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304" y="3722530"/>
            <a:ext cx="1692188" cy="12067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203598"/>
            <a:ext cx="2151297" cy="3565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75606"/>
            <a:ext cx="2909138" cy="19904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B8BF7D3-9378-E02E-4B00-0DA0C55EBE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7494"/>
            <a:ext cx="3312368" cy="46805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644008" y="483518"/>
            <a:ext cx="3384376" cy="4163362"/>
            <a:chOff x="4644008" y="483518"/>
            <a:chExt cx="3384376" cy="416336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4008" y="555526"/>
              <a:ext cx="3384376" cy="409135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668344" y="483518"/>
              <a:ext cx="36004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94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1">
            <a:extLst>
              <a:ext uri="{FF2B5EF4-FFF2-40B4-BE49-F238E27FC236}">
                <a16:creationId xmlns="" xmlns:a16="http://schemas.microsoft.com/office/drawing/2014/main" id="{24486254-109D-21C4-692B-66C5A1D60F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9582"/>
            <a:ext cx="6444208" cy="362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82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4">
            <a:extLst>
              <a:ext uri="{FF2B5EF4-FFF2-40B4-BE49-F238E27FC236}">
                <a16:creationId xmlns="" xmlns:a16="http://schemas.microsoft.com/office/drawing/2014/main" id="{ECEFD930-2E0B-0B10-0E35-6EC4950D6F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15566"/>
            <a:ext cx="6300192" cy="3543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3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5">
            <a:extLst>
              <a:ext uri="{FF2B5EF4-FFF2-40B4-BE49-F238E27FC236}">
                <a16:creationId xmlns="" xmlns:a16="http://schemas.microsoft.com/office/drawing/2014/main" id="{CE4FD8F2-4107-6055-91E5-96429ED0B6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22" y="987574"/>
            <a:ext cx="6551712" cy="3685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3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6">
            <a:extLst>
              <a:ext uri="{FF2B5EF4-FFF2-40B4-BE49-F238E27FC236}">
                <a16:creationId xmlns="" xmlns:a16="http://schemas.microsoft.com/office/drawing/2014/main" id="{B48AC290-8506-63F6-0A6E-52197BB9C7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87574"/>
            <a:ext cx="6300192" cy="3543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00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7">
            <a:extLst>
              <a:ext uri="{FF2B5EF4-FFF2-40B4-BE49-F238E27FC236}">
                <a16:creationId xmlns="" xmlns:a16="http://schemas.microsoft.com/office/drawing/2014/main" id="{C5CD326D-DF45-EE9C-A308-038E5D2243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9582"/>
            <a:ext cx="6444208" cy="362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1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8F34921-8F9F-AC27-759B-4D9103936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7494"/>
            <a:ext cx="2016224" cy="53058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C23A354-8CF9-22FE-EC34-8B60B02A21BD}"/>
              </a:ext>
            </a:extLst>
          </p:cNvPr>
          <p:cNvGrpSpPr/>
          <p:nvPr/>
        </p:nvGrpSpPr>
        <p:grpSpPr>
          <a:xfrm>
            <a:off x="323528" y="843558"/>
            <a:ext cx="4947193" cy="378042"/>
            <a:chOff x="323528" y="843558"/>
            <a:chExt cx="4947193" cy="378042"/>
          </a:xfrm>
        </p:grpSpPr>
        <p:sp>
          <p:nvSpPr>
            <p:cNvPr id="3" name="Text Placeholder 4">
              <a:extLst>
                <a:ext uri="{FF2B5EF4-FFF2-40B4-BE49-F238E27FC236}">
                  <a16:creationId xmlns="" xmlns:a16="http://schemas.microsoft.com/office/drawing/2014/main" id="{1DBDE200-5974-E054-6347-CAF4013B3E73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843558"/>
              <a:ext cx="4947193" cy="3780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二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.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三角部分温馨提醒</a:t>
              </a:r>
              <a:endParaRPr lang="en-GB" sz="24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="" xmlns:a16="http://schemas.microsoft.com/office/drawing/2014/main" id="{FC4A25FC-727B-E4AD-2EEC-994631234EA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1203598"/>
              <a:ext cx="3456384" cy="0"/>
            </a:xfrm>
            <a:prstGeom prst="line">
              <a:avLst/>
            </a:prstGeom>
            <a:ln w="57150" cmpd="dbl">
              <a:solidFill>
                <a:srgbClr val="BE00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0">
            <a:extLst>
              <a:ext uri="{FF2B5EF4-FFF2-40B4-BE49-F238E27FC236}">
                <a16:creationId xmlns="" xmlns:a16="http://schemas.microsoft.com/office/drawing/2014/main" id="{71E8A057-7B16-DA5F-2FA8-0B06D50C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528" y="-103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Rectangle 22">
            <a:extLst>
              <a:ext uri="{FF2B5EF4-FFF2-40B4-BE49-F238E27FC236}">
                <a16:creationId xmlns="" xmlns:a16="http://schemas.microsoft.com/office/drawing/2014/main" id="{DBE45CE6-B9B3-91B5-0818-3C0ECA76C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48787"/>
            <a:ext cx="5256584" cy="2190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C2F66E73-5348-C1C3-AB65-89CB9EE2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535832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60" y="2139702"/>
            <a:ext cx="8209757" cy="6138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0" y="3108409"/>
            <a:ext cx="8006379" cy="6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8">
            <a:extLst>
              <a:ext uri="{FF2B5EF4-FFF2-40B4-BE49-F238E27FC236}">
                <a16:creationId xmlns="" xmlns:a16="http://schemas.microsoft.com/office/drawing/2014/main" id="{99E3DC9C-E70F-83A9-AB0F-8DF73F55A5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03598"/>
            <a:ext cx="6156176" cy="3462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5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9">
            <a:extLst>
              <a:ext uri="{FF2B5EF4-FFF2-40B4-BE49-F238E27FC236}">
                <a16:creationId xmlns="" xmlns:a16="http://schemas.microsoft.com/office/drawing/2014/main" id="{8F33E60D-6AA3-A806-DB30-6EAD2EFD89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59582"/>
            <a:ext cx="6012160" cy="338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43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40">
            <a:extLst>
              <a:ext uri="{FF2B5EF4-FFF2-40B4-BE49-F238E27FC236}">
                <a16:creationId xmlns="" xmlns:a16="http://schemas.microsoft.com/office/drawing/2014/main" id="{4EA1A234-BDF3-9A3D-A327-8E3AE5143F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9582"/>
            <a:ext cx="6300192" cy="3543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4" name="图片 3" descr="4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7574"/>
            <a:ext cx="6156176" cy="3462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23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5118" y="1511362"/>
            <a:ext cx="936104" cy="2120777"/>
          </a:xfrm>
          <a:prstGeom prst="rect">
            <a:avLst/>
          </a:prstGeom>
        </p:spPr>
      </p:pic>
      <p:sp>
        <p:nvSpPr>
          <p:cNvPr id="26" name="Freeform 6"/>
          <p:cNvSpPr>
            <a:spLocks noChangeArrowheads="1"/>
          </p:cNvSpPr>
          <p:nvPr/>
        </p:nvSpPr>
        <p:spPr bwMode="auto">
          <a:xfrm>
            <a:off x="2778518" y="2368106"/>
            <a:ext cx="497338" cy="493749"/>
          </a:xfrm>
          <a:custGeom>
            <a:avLst/>
            <a:gdLst>
              <a:gd name="T0" fmla="*/ 425 w 444"/>
              <a:gd name="T1" fmla="*/ 17 h 435"/>
              <a:gd name="T2" fmla="*/ 425 w 444"/>
              <a:gd name="T3" fmla="*/ 17 h 435"/>
              <a:gd name="T4" fmla="*/ 345 w 444"/>
              <a:gd name="T5" fmla="*/ 35 h 435"/>
              <a:gd name="T6" fmla="*/ 0 w 444"/>
              <a:gd name="T7" fmla="*/ 222 h 435"/>
              <a:gd name="T8" fmla="*/ 195 w 444"/>
              <a:gd name="T9" fmla="*/ 248 h 435"/>
              <a:gd name="T10" fmla="*/ 221 w 444"/>
              <a:gd name="T11" fmla="*/ 434 h 435"/>
              <a:gd name="T12" fmla="*/ 399 w 444"/>
              <a:gd name="T13" fmla="*/ 89 h 435"/>
              <a:gd name="T14" fmla="*/ 425 w 444"/>
              <a:gd name="T15" fmla="*/ 17 h 435"/>
              <a:gd name="T16" fmla="*/ 381 w 444"/>
              <a:gd name="T17" fmla="*/ 62 h 435"/>
              <a:gd name="T18" fmla="*/ 381 w 444"/>
              <a:gd name="T19" fmla="*/ 62 h 435"/>
              <a:gd name="T20" fmla="*/ 239 w 444"/>
              <a:gd name="T21" fmla="*/ 319 h 435"/>
              <a:gd name="T22" fmla="*/ 230 w 444"/>
              <a:gd name="T23" fmla="*/ 204 h 435"/>
              <a:gd name="T24" fmla="*/ 381 w 444"/>
              <a:gd name="T25" fmla="*/ 6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4" h="435">
                <a:moveTo>
                  <a:pt x="425" y="17"/>
                </a:moveTo>
                <a:lnTo>
                  <a:pt x="425" y="17"/>
                </a:lnTo>
                <a:cubicBezTo>
                  <a:pt x="408" y="0"/>
                  <a:pt x="399" y="17"/>
                  <a:pt x="345" y="35"/>
                </a:cubicBezTo>
                <a:cubicBezTo>
                  <a:pt x="221" y="97"/>
                  <a:pt x="0" y="222"/>
                  <a:pt x="0" y="222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221" y="434"/>
                  <a:pt x="221" y="434"/>
                  <a:pt x="221" y="434"/>
                </a:cubicBezTo>
                <a:cubicBezTo>
                  <a:pt x="221" y="434"/>
                  <a:pt x="345" y="222"/>
                  <a:pt x="399" y="89"/>
                </a:cubicBezTo>
                <a:cubicBezTo>
                  <a:pt x="425" y="44"/>
                  <a:pt x="443" y="26"/>
                  <a:pt x="425" y="17"/>
                </a:cubicBezTo>
                <a:close/>
                <a:moveTo>
                  <a:pt x="381" y="62"/>
                </a:moveTo>
                <a:lnTo>
                  <a:pt x="381" y="62"/>
                </a:lnTo>
                <a:cubicBezTo>
                  <a:pt x="239" y="319"/>
                  <a:pt x="239" y="319"/>
                  <a:pt x="239" y="319"/>
                </a:cubicBezTo>
                <a:cubicBezTo>
                  <a:pt x="230" y="204"/>
                  <a:pt x="230" y="204"/>
                  <a:pt x="230" y="204"/>
                </a:cubicBezTo>
                <a:lnTo>
                  <a:pt x="381" y="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pPr defTabSz="53467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3200">
              <a:solidFill>
                <a:schemeClr val="tx2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75856" y="2277080"/>
            <a:ext cx="1845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95936" y="2279362"/>
            <a:ext cx="3854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最后叮嘱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686" y="2966948"/>
            <a:ext cx="2239353" cy="1888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FF7CE65-ACE0-011B-DE54-8307827C9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DC3D4AA-DA30-D4F6-A1D9-066648B1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03598"/>
            <a:ext cx="6770893" cy="30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9261E06-CA27-0671-5844-B80937B23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3">
            <a:extLst>
              <a:ext uri="{FF2B5EF4-FFF2-40B4-BE49-F238E27FC236}">
                <a16:creationId xmlns="" xmlns:a16="http://schemas.microsoft.com/office/drawing/2014/main" id="{8FCE2612-2BE2-6142-0F34-5CA9BB450E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4150"/>
            <a:ext cx="6372200" cy="358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23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E7F9CAC-D550-A1EA-FAE8-8D49F0D170D2}"/>
              </a:ext>
            </a:extLst>
          </p:cNvPr>
          <p:cNvSpPr txBox="1"/>
          <p:nvPr/>
        </p:nvSpPr>
        <p:spPr>
          <a:xfrm>
            <a:off x="324882" y="156363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颗粒归仓，保证零失误！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7538B66-FEC5-199B-5ADB-2D659287CBBB}"/>
              </a:ext>
            </a:extLst>
          </p:cNvPr>
          <p:cNvSpPr txBox="1"/>
          <p:nvPr/>
        </p:nvSpPr>
        <p:spPr>
          <a:xfrm>
            <a:off x="780345" y="278777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有时也许失去一颗树，你才会拥有整片森林！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B93881F-65DF-91FE-BA34-7D6A0E867B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513F83C-0D15-97B3-E857-9BAA81411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3" name="图片 2" descr="44">
            <a:extLst>
              <a:ext uri="{FF2B5EF4-FFF2-40B4-BE49-F238E27FC236}">
                <a16:creationId xmlns="" xmlns:a16="http://schemas.microsoft.com/office/drawing/2014/main" id="{062C4F2D-53AD-63B3-8E61-9FC93759C8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9582"/>
            <a:ext cx="6551712" cy="3685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0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E436D44-EB42-70CF-A5B9-AAF12458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75" y="1228362"/>
            <a:ext cx="4070265" cy="8572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defRPr/>
            </a:pPr>
            <a:r>
              <a:rPr lang="zh-CN" altLang="en-US" sz="6000" b="1" noProof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祝同学们：</a:t>
            </a:r>
          </a:p>
        </p:txBody>
      </p:sp>
      <p:sp>
        <p:nvSpPr>
          <p:cNvPr id="4" name="标题 1">
            <a:extLst>
              <a:ext uri="{FF2B5EF4-FFF2-40B4-BE49-F238E27FC236}">
                <a16:creationId xmlns="" xmlns:a16="http://schemas.microsoft.com/office/drawing/2014/main" id="{75855C3D-5480-B43C-137A-E7A0FEBA1D2C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59632" y="3003798"/>
            <a:ext cx="7200800" cy="8572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6000" b="1" noProof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稳定发挥，超越自我！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63D92C5-FE8D-E93B-E4DA-5074C91AF2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92" y="915566"/>
            <a:ext cx="7649616" cy="360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859782"/>
            <a:ext cx="8084393" cy="556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2F66E73-5348-C1C3-AB65-89CB9EE2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535832"/>
            <a:ext cx="1980220" cy="1412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792" y="1851670"/>
            <a:ext cx="6264696" cy="4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63D92C5-FE8D-E93B-E4DA-5074C91AF2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817"/>
            <a:ext cx="2376264" cy="625333"/>
          </a:xfrm>
          <a:prstGeom prst="rect">
            <a:avLst/>
          </a:prstGeom>
        </p:spPr>
      </p:pic>
      <p:pic>
        <p:nvPicPr>
          <p:cNvPr id="6" name="Picture 3" descr="131224ugqmm7gmyqkgk15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9622"/>
            <a:ext cx="421016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6" y="1203598"/>
            <a:ext cx="3312368" cy="3312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标题 9">
            <a:extLst>
              <a:ext uri="{FF2B5EF4-FFF2-40B4-BE49-F238E27FC236}">
                <a16:creationId xmlns="" xmlns:a16="http://schemas.microsoft.com/office/drawing/2014/main" id="{2D4E90A6-9FEF-35B2-D6FE-A523EB10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天空商务大气工作总结汇报PPT模板"/>
  <p:tag name="KSO_WPP_MARK_KEY" val="8c9828a5-b304-437f-998e-a87fffc0ae49"/>
  <p:tag name="COMMONDATA" val="eyJoZGlkIjoiOTUwODBmMzYwOTc0OTczZmY0ODcyMzkxNTgzOTRjMG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20">
      <a:dk1>
        <a:sysClr val="windowText" lastClr="000000"/>
      </a:dk1>
      <a:lt1>
        <a:sysClr val="window" lastClr="FFFFFF"/>
      </a:lt1>
      <a:dk2>
        <a:srgbClr val="1E5F9F"/>
      </a:dk2>
      <a:lt2>
        <a:srgbClr val="BFBFBF"/>
      </a:lt2>
      <a:accent1>
        <a:srgbClr val="629DD1"/>
      </a:accent1>
      <a:accent2>
        <a:srgbClr val="297FD5"/>
      </a:accent2>
      <a:accent3>
        <a:srgbClr val="1E5F9F"/>
      </a:accent3>
      <a:accent4>
        <a:srgbClr val="297FD5"/>
      </a:accent4>
      <a:accent5>
        <a:srgbClr val="297FD5"/>
      </a:accent5>
      <a:accent6>
        <a:srgbClr val="A5A5A5"/>
      </a:accent6>
      <a:hlink>
        <a:srgbClr val="7F7F7F"/>
      </a:hlink>
      <a:folHlink>
        <a:srgbClr val="3EBBF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813</Words>
  <Application>Microsoft Office PowerPoint</Application>
  <PresentationFormat>全屏显示(16:9)</PresentationFormat>
  <Paragraphs>118</Paragraphs>
  <Slides>90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90</vt:i4>
      </vt:variant>
    </vt:vector>
  </HeadingPairs>
  <TitlesOfParts>
    <vt:vector size="101" baseType="lpstr">
      <vt:lpstr>华文隶书</vt:lpstr>
      <vt:lpstr>楷体</vt:lpstr>
      <vt:lpstr>宋体</vt:lpstr>
      <vt:lpstr>微软雅黑</vt:lpstr>
      <vt:lpstr>Arial</vt:lpstr>
      <vt:lpstr>Calibri</vt:lpstr>
      <vt:lpstr>Cambria Math</vt:lpstr>
      <vt:lpstr>Times New Roman</vt:lpstr>
      <vt:lpstr>第一PPT，www.1ppt.com</vt:lpstr>
      <vt:lpstr>Microsoft 公式 3.0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祝同学们：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蓝色天空商务大气工作总结汇报PPT模板</dc:title>
  <dc:creator>EiTin</dc:creator>
  <cp:lastModifiedBy>Windows 用户</cp:lastModifiedBy>
  <cp:revision>699</cp:revision>
  <cp:lastPrinted>2024-06-03T06:24:10Z</cp:lastPrinted>
  <dcterms:created xsi:type="dcterms:W3CDTF">2015-12-11T17:46:00Z</dcterms:created>
  <dcterms:modified xsi:type="dcterms:W3CDTF">2024-06-04T08:27:32Z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88651CD6FD4C4AA397EFBB745B6B88E7</vt:lpwstr>
  </property>
  <property fmtid="{D5CDD505-2E9C-101B-9397-08002B2CF9AE}" pid="3" name="KSOProductBuildVer">
    <vt:lpwstr>2052-11.1.0.12763</vt:lpwstr>
  </property>
</Properties>
</file>